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9"/>
  </p:notesMasterIdLst>
  <p:sldIdLst>
    <p:sldId id="277" r:id="rId2"/>
    <p:sldId id="385" r:id="rId3"/>
    <p:sldId id="282" r:id="rId4"/>
    <p:sldId id="384" r:id="rId5"/>
    <p:sldId id="383" r:id="rId6"/>
    <p:sldId id="451" r:id="rId7"/>
    <p:sldId id="452" r:id="rId8"/>
    <p:sldId id="456" r:id="rId9"/>
    <p:sldId id="457" r:id="rId10"/>
    <p:sldId id="458" r:id="rId11"/>
    <p:sldId id="453" r:id="rId12"/>
    <p:sldId id="454" r:id="rId13"/>
    <p:sldId id="449" r:id="rId14"/>
    <p:sldId id="450" r:id="rId15"/>
    <p:sldId id="455" r:id="rId16"/>
    <p:sldId id="348" r:id="rId17"/>
    <p:sldId id="326" r:id="rId18"/>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34" autoAdjust="0"/>
    <p:restoredTop sz="85080" autoAdjust="0"/>
  </p:normalViewPr>
  <p:slideViewPr>
    <p:cSldViewPr>
      <p:cViewPr varScale="1">
        <p:scale>
          <a:sx n="62" d="100"/>
          <a:sy n="62" d="100"/>
        </p:scale>
        <p:origin x="1620" y="78"/>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BEDF9B0-5A67-4C9C-BF16-05C51D748AB4}" type="datetimeFigureOut">
              <a:rPr lang="en-US" smtClean="0"/>
              <a:t>4/18/2017</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728167E9-70E7-4BB2-A6D7-23ECF85CDC1E}" type="slidenum">
              <a:rPr lang="en-US" smtClean="0"/>
              <a:t>‹#›</a:t>
            </a:fld>
            <a:endParaRPr lang="en-US"/>
          </a:p>
        </p:txBody>
      </p:sp>
    </p:spTree>
    <p:extLst>
      <p:ext uri="{BB962C8B-B14F-4D97-AF65-F5344CB8AC3E}">
        <p14:creationId xmlns:p14="http://schemas.microsoft.com/office/powerpoint/2010/main" val="368606473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As discussed by our Organizing Committee,</a:t>
            </a:r>
            <a:r>
              <a:rPr lang="en-US" baseline="0" dirty="0" smtClean="0"/>
              <a:t> this can be a powerful component to build solidarity and relationships within AMU time, as well as getting to know our members and their story. This is exactly what we do as our opening ceremony during our site rep council meeting, but you can replicate it at your site : )</a:t>
            </a:r>
          </a:p>
          <a:p>
            <a:endParaRPr lang="en-US" baseline="0" dirty="0" smtClean="0"/>
          </a:p>
        </p:txBody>
      </p:sp>
      <p:sp>
        <p:nvSpPr>
          <p:cNvPr id="4" name="Slide Number Placeholder 3"/>
          <p:cNvSpPr>
            <a:spLocks noGrp="1"/>
          </p:cNvSpPr>
          <p:nvPr>
            <p:ph type="sldNum" sz="quarter" idx="10"/>
          </p:nvPr>
        </p:nvSpPr>
        <p:spPr/>
        <p:txBody>
          <a:bodyPr/>
          <a:lstStyle/>
          <a:p>
            <a:fld id="{728167E9-70E7-4BB2-A6D7-23ECF85CDC1E}" type="slidenum">
              <a:rPr lang="en-US" smtClean="0"/>
              <a:t>2</a:t>
            </a:fld>
            <a:endParaRPr lang="en-US"/>
          </a:p>
        </p:txBody>
      </p:sp>
    </p:spTree>
    <p:extLst>
      <p:ext uri="{BB962C8B-B14F-4D97-AF65-F5344CB8AC3E}">
        <p14:creationId xmlns:p14="http://schemas.microsoft.com/office/powerpoint/2010/main" val="36193100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28167E9-70E7-4BB2-A6D7-23ECF85CDC1E}" type="slidenum">
              <a:rPr lang="en-US" smtClean="0"/>
              <a:t>3</a:t>
            </a:fld>
            <a:endParaRPr lang="en-US"/>
          </a:p>
        </p:txBody>
      </p:sp>
    </p:spTree>
    <p:extLst>
      <p:ext uri="{BB962C8B-B14F-4D97-AF65-F5344CB8AC3E}">
        <p14:creationId xmlns:p14="http://schemas.microsoft.com/office/powerpoint/2010/main" val="331921752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This is optional if</a:t>
            </a:r>
            <a:r>
              <a:rPr lang="en-US" baseline="0" dirty="0" smtClean="0"/>
              <a:t> you feel AMU time is not enough to cover all components; but please do This Day in Labor History if you are not doing the “AMU Teacher Talk.”</a:t>
            </a:r>
            <a:endParaRPr lang="en-US" dirty="0" smtClean="0"/>
          </a:p>
          <a:p>
            <a:endParaRPr lang="en-US" dirty="0"/>
          </a:p>
        </p:txBody>
      </p:sp>
      <p:sp>
        <p:nvSpPr>
          <p:cNvPr id="4" name="Slide Number Placeholder 3"/>
          <p:cNvSpPr>
            <a:spLocks noGrp="1"/>
          </p:cNvSpPr>
          <p:nvPr>
            <p:ph type="sldNum" sz="quarter" idx="10"/>
          </p:nvPr>
        </p:nvSpPr>
        <p:spPr/>
        <p:txBody>
          <a:bodyPr/>
          <a:lstStyle/>
          <a:p>
            <a:fld id="{728167E9-70E7-4BB2-A6D7-23ECF85CDC1E}" type="slidenum">
              <a:rPr lang="en-US" smtClean="0"/>
              <a:t>4</a:t>
            </a:fld>
            <a:endParaRPr lang="en-US"/>
          </a:p>
        </p:txBody>
      </p:sp>
    </p:spTree>
    <p:extLst>
      <p:ext uri="{BB962C8B-B14F-4D97-AF65-F5344CB8AC3E}">
        <p14:creationId xmlns:p14="http://schemas.microsoft.com/office/powerpoint/2010/main" val="202466454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Showing</a:t>
            </a:r>
            <a:r>
              <a:rPr lang="en-US" baseline="0" dirty="0" smtClean="0"/>
              <a:t> this video is optional </a:t>
            </a:r>
            <a:r>
              <a:rPr lang="en-US" baseline="0" dirty="0" smtClean="0">
                <a:sym typeface="Wingdings" panose="05000000000000000000" pitchFamily="2" charset="2"/>
              </a:rPr>
              <a:t></a:t>
            </a:r>
          </a:p>
          <a:p>
            <a:endParaRPr lang="en-US" baseline="0" dirty="0" smtClean="0">
              <a:sym typeface="Wingdings" panose="05000000000000000000" pitchFamily="2" charset="2"/>
            </a:endParaRPr>
          </a:p>
          <a:p>
            <a:r>
              <a:rPr lang="en-US" baseline="0" dirty="0" smtClean="0">
                <a:sym typeface="Wingdings" panose="05000000000000000000" pitchFamily="2" charset="2"/>
              </a:rPr>
              <a:t>If you </a:t>
            </a:r>
            <a:r>
              <a:rPr lang="en-US" baseline="0" smtClean="0">
                <a:sym typeface="Wingdings" panose="05000000000000000000" pitchFamily="2" charset="2"/>
              </a:rPr>
              <a:t>need the link, it is: https://www.youtube.com/watch?v=iObqguaNDdA</a:t>
            </a:r>
            <a:endParaRPr lang="en-US" dirty="0"/>
          </a:p>
        </p:txBody>
      </p:sp>
      <p:sp>
        <p:nvSpPr>
          <p:cNvPr id="4" name="Slide Number Placeholder 3"/>
          <p:cNvSpPr>
            <a:spLocks noGrp="1"/>
          </p:cNvSpPr>
          <p:nvPr>
            <p:ph type="sldNum" sz="quarter" idx="10"/>
          </p:nvPr>
        </p:nvSpPr>
        <p:spPr/>
        <p:txBody>
          <a:bodyPr/>
          <a:lstStyle/>
          <a:p>
            <a:fld id="{728167E9-70E7-4BB2-A6D7-23ECF85CDC1E}" type="slidenum">
              <a:rPr lang="en-US" smtClean="0"/>
              <a:t>10</a:t>
            </a:fld>
            <a:endParaRPr lang="en-US"/>
          </a:p>
        </p:txBody>
      </p:sp>
    </p:spTree>
    <p:extLst>
      <p:ext uri="{BB962C8B-B14F-4D97-AF65-F5344CB8AC3E}">
        <p14:creationId xmlns:p14="http://schemas.microsoft.com/office/powerpoint/2010/main" val="96205575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Give out the certificate we gave</a:t>
            </a:r>
            <a:r>
              <a:rPr lang="en-US" baseline="0" dirty="0" smtClean="0"/>
              <a:t> </a:t>
            </a:r>
            <a:r>
              <a:rPr lang="en-US" baseline="0" dirty="0" err="1" smtClean="0"/>
              <a:t>y’all</a:t>
            </a:r>
            <a:r>
              <a:rPr lang="en-US" baseline="0" dirty="0" smtClean="0"/>
              <a:t> at our site rep meeting and retreat!</a:t>
            </a:r>
            <a:endParaRPr lang="en-US" dirty="0"/>
          </a:p>
        </p:txBody>
      </p:sp>
      <p:sp>
        <p:nvSpPr>
          <p:cNvPr id="4" name="Slide Number Placeholder 3"/>
          <p:cNvSpPr>
            <a:spLocks noGrp="1"/>
          </p:cNvSpPr>
          <p:nvPr>
            <p:ph type="sldNum" sz="quarter" idx="10"/>
          </p:nvPr>
        </p:nvSpPr>
        <p:spPr/>
        <p:txBody>
          <a:bodyPr/>
          <a:lstStyle/>
          <a:p>
            <a:fld id="{728167E9-70E7-4BB2-A6D7-23ECF85CDC1E}" type="slidenum">
              <a:rPr lang="en-US" smtClean="0"/>
              <a:t>16</a:t>
            </a:fld>
            <a:endParaRPr lang="en-US"/>
          </a:p>
        </p:txBody>
      </p:sp>
    </p:spTree>
    <p:extLst>
      <p:ext uri="{BB962C8B-B14F-4D97-AF65-F5344CB8AC3E}">
        <p14:creationId xmlns:p14="http://schemas.microsoft.com/office/powerpoint/2010/main" val="412071476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0161212E-9EE0-41E7-839B-9A68CD8C3BA3}" type="datetimeFigureOut">
              <a:rPr lang="en-US" smtClean="0"/>
              <a:t>4/18/2017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386034687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161212E-9EE0-41E7-839B-9A68CD8C3BA3}" type="datetimeFigureOut">
              <a:rPr lang="en-US" smtClean="0"/>
              <a:t>4/18/2017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203402535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0161212E-9EE0-41E7-839B-9A68CD8C3BA3}" type="datetimeFigureOut">
              <a:rPr lang="en-US" smtClean="0"/>
              <a:t>4/18/2017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3039128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0161212E-9EE0-41E7-839B-9A68CD8C3BA3}" type="datetimeFigureOut">
              <a:rPr lang="en-US" smtClean="0"/>
              <a:t>4/18/2017</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82974567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0161212E-9EE0-41E7-839B-9A68CD8C3BA3}" type="datetimeFigureOut">
              <a:rPr lang="en-US" smtClean="0"/>
              <a:t>4/18/2017</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239937697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0161212E-9EE0-41E7-839B-9A68CD8C3BA3}" type="datetimeFigureOut">
              <a:rPr lang="en-US" smtClean="0"/>
              <a:t>4/18/2017</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93453885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161212E-9EE0-41E7-839B-9A68CD8C3BA3}" type="datetimeFigureOut">
              <a:rPr lang="en-US" smtClean="0"/>
              <a:t>4/18/2017</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98434028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0161212E-9EE0-41E7-839B-9A68CD8C3BA3}" type="datetimeFigureOut">
              <a:rPr lang="en-US" smtClean="0"/>
              <a:t>4/18/2017</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142301411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0161212E-9EE0-41E7-839B-9A68CD8C3BA3}" type="datetimeFigureOut">
              <a:rPr lang="en-US" smtClean="0"/>
              <a:t>4/18/2017</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56655450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161212E-9EE0-41E7-839B-9A68CD8C3BA3}" type="datetimeFigureOut">
              <a:rPr lang="en-US" smtClean="0"/>
              <a:t>4/18/2017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79325556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161212E-9EE0-41E7-839B-9A68CD8C3BA3}" type="datetimeFigureOut">
              <a:rPr lang="en-US" smtClean="0"/>
              <a:t>4/18/2017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78A105C-9E92-4965-9408-98567B1ABF7B}" type="slidenum">
              <a:rPr lang="en-US" smtClean="0"/>
              <a:t>‹#›</a:t>
            </a:fld>
            <a:endParaRPr lang="en-US"/>
          </a:p>
        </p:txBody>
      </p:sp>
    </p:spTree>
    <p:extLst>
      <p:ext uri="{BB962C8B-B14F-4D97-AF65-F5344CB8AC3E}">
        <p14:creationId xmlns:p14="http://schemas.microsoft.com/office/powerpoint/2010/main" val="183340409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alphaModFix amt="10000"/>
            <a:lum/>
          </a:blip>
          <a:srcRect/>
          <a:stretch>
            <a:fillRect l="-5000" r="-5000"/>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161212E-9EE0-41E7-839B-9A68CD8C3BA3}" type="datetimeFigureOut">
              <a:rPr lang="en-US" smtClean="0"/>
              <a:t>4/18/2017</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78A105C-9E92-4965-9408-98567B1ABF7B}" type="slidenum">
              <a:rPr lang="en-US" smtClean="0"/>
              <a:t>‹#›</a:t>
            </a:fld>
            <a:endParaRPr lang="en-US"/>
          </a:p>
        </p:txBody>
      </p:sp>
    </p:spTree>
    <p:extLst>
      <p:ext uri="{BB962C8B-B14F-4D97-AF65-F5344CB8AC3E}">
        <p14:creationId xmlns:p14="http://schemas.microsoft.com/office/powerpoint/2010/main" val="198155200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jpeg"/><Relationship Id="rId1" Type="http://schemas.openxmlformats.org/officeDocument/2006/relationships/slideLayout" Target="../slideLayouts/slideLayout2.xml"/><Relationship Id="rId4" Type="http://schemas.openxmlformats.org/officeDocument/2006/relationships/image" Target="../media/image7.png"/></Relationships>
</file>

<file path=ppt/slides/_rels/slide10.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2.xml"/><Relationship Id="rId1" Type="http://schemas.openxmlformats.org/officeDocument/2006/relationships/video" Target="https://www.youtube.com/embed/iObqguaNDdA" TargetMode="External"/><Relationship Id="rId4" Type="http://schemas.openxmlformats.org/officeDocument/2006/relationships/image" Target="../media/image8.jpeg"/></Relationships>
</file>

<file path=ppt/slides/_rels/slide11.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457200" y="0"/>
            <a:ext cx="8229600" cy="4876800"/>
          </a:xfrm>
        </p:spPr>
        <p:txBody>
          <a:bodyPr>
            <a:noAutofit/>
          </a:bodyPr>
          <a:lstStyle/>
          <a:p>
            <a:r>
              <a:rPr lang="en-US" sz="13800" b="1" dirty="0" smtClean="0"/>
              <a:t>AMU TIME</a:t>
            </a:r>
            <a:endParaRPr lang="en-US" sz="13800" b="1" dirty="0"/>
          </a:p>
        </p:txBody>
      </p:sp>
      <p:sp>
        <p:nvSpPr>
          <p:cNvPr id="5" name="Content Placeholder 4"/>
          <p:cNvSpPr>
            <a:spLocks noGrp="1"/>
          </p:cNvSpPr>
          <p:nvPr>
            <p:ph idx="1"/>
          </p:nvPr>
        </p:nvSpPr>
        <p:spPr>
          <a:xfrm>
            <a:off x="457200" y="2895600"/>
            <a:ext cx="8229600" cy="3810000"/>
          </a:xfrm>
        </p:spPr>
        <p:txBody>
          <a:bodyPr>
            <a:normAutofit/>
          </a:bodyPr>
          <a:lstStyle/>
          <a:p>
            <a:pPr marL="0" indent="0" algn="ctr">
              <a:buNone/>
            </a:pPr>
            <a:endParaRPr lang="en-US" sz="3600" b="1" dirty="0" smtClean="0"/>
          </a:p>
          <a:p>
            <a:pPr marL="0" indent="0" algn="ctr">
              <a:buNone/>
            </a:pPr>
            <a:r>
              <a:rPr lang="en-US" sz="3600" b="1" dirty="0" smtClean="0">
                <a:solidFill>
                  <a:srgbClr val="FF0000"/>
                </a:solidFill>
              </a:rPr>
              <a:t>[Rep Names]</a:t>
            </a:r>
            <a:endParaRPr lang="en-US" sz="3600" b="1" dirty="0">
              <a:solidFill>
                <a:srgbClr val="FF0000"/>
              </a:solidFill>
            </a:endParaRPr>
          </a:p>
          <a:p>
            <a:pPr marL="0" indent="0" algn="ctr">
              <a:buNone/>
            </a:pPr>
            <a:endParaRPr lang="en-US" sz="3600" b="1" dirty="0" smtClean="0"/>
          </a:p>
          <a:p>
            <a:pPr marL="0" indent="0" algn="ctr">
              <a:buNone/>
            </a:pPr>
            <a:endParaRPr lang="en-US" sz="3600" b="1" dirty="0" smtClean="0"/>
          </a:p>
          <a:p>
            <a:pPr marL="0" indent="0" algn="ctr">
              <a:buNone/>
            </a:pPr>
            <a:r>
              <a:rPr lang="en-US" sz="3600" b="1" dirty="0" smtClean="0"/>
              <a:t>April </a:t>
            </a:r>
            <a:r>
              <a:rPr lang="en-US" sz="3600" b="1" dirty="0" smtClean="0">
                <a:solidFill>
                  <a:srgbClr val="FF0000"/>
                </a:solidFill>
              </a:rPr>
              <a:t>[date]</a:t>
            </a:r>
            <a:r>
              <a:rPr lang="en-US" sz="3600" b="1" dirty="0" smtClean="0"/>
              <a:t>, 2017</a:t>
            </a:r>
          </a:p>
          <a:p>
            <a:pPr marL="0" indent="0" algn="ctr">
              <a:buNone/>
            </a:pPr>
            <a:endParaRPr lang="en-US" sz="2400" b="1" dirty="0" smtClean="0"/>
          </a:p>
        </p:txBody>
      </p:sp>
    </p:spTree>
    <p:extLst>
      <p:ext uri="{BB962C8B-B14F-4D97-AF65-F5344CB8AC3E}">
        <p14:creationId xmlns:p14="http://schemas.microsoft.com/office/powerpoint/2010/main" val="2095898352"/>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smtClean="0">
                <a:latin typeface="+mn-lt"/>
              </a:rPr>
              <a:t>Guiding Questions for </a:t>
            </a:r>
            <a:br>
              <a:rPr lang="en-US" b="1" dirty="0" smtClean="0">
                <a:latin typeface="+mn-lt"/>
              </a:rPr>
            </a:br>
            <a:r>
              <a:rPr lang="en-US" b="1" dirty="0" smtClean="0">
                <a:latin typeface="+mn-lt"/>
              </a:rPr>
              <a:t>“AMU TEACHER TALK”</a:t>
            </a:r>
            <a:endParaRPr lang="en-US" b="1" dirty="0">
              <a:latin typeface="+mn-lt"/>
            </a:endParaRPr>
          </a:p>
        </p:txBody>
      </p:sp>
      <p:sp>
        <p:nvSpPr>
          <p:cNvPr id="5" name="Content Placeholder 4"/>
          <p:cNvSpPr>
            <a:spLocks noGrp="1"/>
          </p:cNvSpPr>
          <p:nvPr>
            <p:ph idx="1"/>
          </p:nvPr>
        </p:nvSpPr>
        <p:spPr>
          <a:xfrm>
            <a:off x="76200" y="1417638"/>
            <a:ext cx="4405648" cy="4219847"/>
          </a:xfrm>
        </p:spPr>
        <p:txBody>
          <a:bodyPr>
            <a:normAutofit fontScale="47500" lnSpcReduction="20000"/>
          </a:bodyPr>
          <a:lstStyle/>
          <a:p>
            <a:r>
              <a:rPr lang="en-US" sz="5100" dirty="0" smtClean="0"/>
              <a:t>Choose a member to </a:t>
            </a:r>
            <a:r>
              <a:rPr lang="en-US" sz="5100" b="1" i="1" u="sng" dirty="0">
                <a:solidFill>
                  <a:srgbClr val="FF0000"/>
                </a:solidFill>
              </a:rPr>
              <a:t>tell their story</a:t>
            </a:r>
            <a:r>
              <a:rPr lang="en-US" sz="5100" i="1" dirty="0"/>
              <a:t> </a:t>
            </a:r>
            <a:r>
              <a:rPr lang="en-US" sz="5100" dirty="0" smtClean="0"/>
              <a:t>at your next AMU time. </a:t>
            </a:r>
          </a:p>
          <a:p>
            <a:r>
              <a:rPr lang="en-US" sz="5100" dirty="0" smtClean="0"/>
              <a:t>Give your member at least a week to prepare and provide them a list of questions to choose from.</a:t>
            </a:r>
          </a:p>
          <a:p>
            <a:r>
              <a:rPr lang="en-US" sz="5100" dirty="0"/>
              <a:t>Member narratives </a:t>
            </a:r>
            <a:r>
              <a:rPr lang="en-US" sz="5100" dirty="0" smtClean="0"/>
              <a:t>should be about </a:t>
            </a:r>
            <a:r>
              <a:rPr lang="en-US" sz="5100" dirty="0"/>
              <a:t>6 </a:t>
            </a:r>
            <a:r>
              <a:rPr lang="en-US" sz="5100" dirty="0" smtClean="0"/>
              <a:t>minutes in length.</a:t>
            </a:r>
          </a:p>
          <a:p>
            <a:r>
              <a:rPr lang="en-US" sz="5100" dirty="0" smtClean="0"/>
              <a:t>Member can make a PPT to help them share but it’s not necessary.</a:t>
            </a:r>
            <a:endParaRPr lang="en-US" sz="5100" dirty="0"/>
          </a:p>
          <a:p>
            <a:endParaRPr lang="en-US" dirty="0" smtClean="0"/>
          </a:p>
          <a:p>
            <a:endParaRPr lang="en-US" dirty="0"/>
          </a:p>
        </p:txBody>
      </p:sp>
      <p:graphicFrame>
        <p:nvGraphicFramePr>
          <p:cNvPr id="6" name="Content Placeholder 3"/>
          <p:cNvGraphicFramePr>
            <a:graphicFrameLocks/>
          </p:cNvGraphicFramePr>
          <p:nvPr>
            <p:extLst>
              <p:ext uri="{D42A27DB-BD31-4B8C-83A1-F6EECF244321}">
                <p14:modId xmlns:p14="http://schemas.microsoft.com/office/powerpoint/2010/main" val="2073482036"/>
              </p:ext>
            </p:extLst>
          </p:nvPr>
        </p:nvGraphicFramePr>
        <p:xfrm>
          <a:off x="4526924" y="1571352"/>
          <a:ext cx="4464676" cy="4891542"/>
        </p:xfrm>
        <a:graphic>
          <a:graphicData uri="http://schemas.openxmlformats.org/drawingml/2006/table">
            <a:tbl>
              <a:tblPr firstRow="1" bandRow="1">
                <a:tableStyleId>{5940675A-B579-460E-94D1-54222C63F5DA}</a:tableStyleId>
              </a:tblPr>
              <a:tblGrid>
                <a:gridCol w="4464676">
                  <a:extLst>
                    <a:ext uri="{9D8B030D-6E8A-4147-A177-3AD203B41FA5}">
                      <a16:colId xmlns:a16="http://schemas.microsoft.com/office/drawing/2014/main" val="20000"/>
                    </a:ext>
                  </a:extLst>
                </a:gridCol>
              </a:tblGrid>
              <a:tr h="352335">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smtClean="0"/>
                        <a:t>Why do you work</a:t>
                      </a:r>
                      <a:r>
                        <a:rPr lang="en-US" sz="1800" baseline="0" dirty="0" smtClean="0"/>
                        <a:t> as a teacher/counselor?</a:t>
                      </a:r>
                      <a:endParaRPr lang="en-US" sz="1800" dirty="0" smtClean="0"/>
                    </a:p>
                  </a:txBody>
                  <a:tcPr marL="68580" marR="68580" marT="34290" marB="34290"/>
                </a:tc>
                <a:extLst>
                  <a:ext uri="{0D108BD9-81ED-4DB2-BD59-A6C34878D82A}">
                    <a16:rowId xmlns:a16="http://schemas.microsoft.com/office/drawing/2014/main" val="10000"/>
                  </a:ext>
                </a:extLst>
              </a:tr>
              <a:tr h="885598">
                <a:tc>
                  <a:txBody>
                    <a:bodyPr/>
                    <a:lstStyle/>
                    <a:p>
                      <a:r>
                        <a:rPr lang="en-US" sz="1800" dirty="0" smtClean="0"/>
                        <a:t>Choose a specific experience</a:t>
                      </a:r>
                      <a:r>
                        <a:rPr lang="en-US" sz="1800" baseline="0" dirty="0" smtClean="0"/>
                        <a:t> you have had in education and relate it to why you continue to stay in teaching/stay in counseling?</a:t>
                      </a:r>
                      <a:r>
                        <a:rPr lang="en-US" sz="1800" dirty="0" smtClean="0"/>
                        <a:t> </a:t>
                      </a:r>
                      <a:endParaRPr lang="en-US" sz="1800" dirty="0"/>
                    </a:p>
                  </a:txBody>
                  <a:tcPr marL="68580" marR="68580" marT="34290" marB="34290"/>
                </a:tc>
                <a:extLst>
                  <a:ext uri="{0D108BD9-81ED-4DB2-BD59-A6C34878D82A}">
                    <a16:rowId xmlns:a16="http://schemas.microsoft.com/office/drawing/2014/main" val="10001"/>
                  </a:ext>
                </a:extLst>
              </a:tr>
              <a:tr h="618966">
                <a:tc>
                  <a:txBody>
                    <a:bodyPr/>
                    <a:lstStyle/>
                    <a:p>
                      <a:r>
                        <a:rPr lang="en-US" sz="1800" dirty="0" smtClean="0"/>
                        <a:t>What is your vision for the </a:t>
                      </a:r>
                      <a:r>
                        <a:rPr lang="en-US" sz="1800" baseline="0" dirty="0" smtClean="0"/>
                        <a:t>future as a teacher/counselor</a:t>
                      </a:r>
                      <a:r>
                        <a:rPr lang="en-US" sz="1800" dirty="0" smtClean="0"/>
                        <a:t>?</a:t>
                      </a:r>
                      <a:endParaRPr lang="en-US" sz="1800" dirty="0"/>
                    </a:p>
                  </a:txBody>
                  <a:tcPr marL="68580" marR="68580" marT="34290" marB="34290"/>
                </a:tc>
                <a:extLst>
                  <a:ext uri="{0D108BD9-81ED-4DB2-BD59-A6C34878D82A}">
                    <a16:rowId xmlns:a16="http://schemas.microsoft.com/office/drawing/2014/main" val="10002"/>
                  </a:ext>
                </a:extLst>
              </a:tr>
              <a:tr h="885598">
                <a:tc>
                  <a:txBody>
                    <a:bodyPr/>
                    <a:lstStyle/>
                    <a:p>
                      <a:r>
                        <a:rPr lang="en-US" sz="1800" dirty="0" smtClean="0"/>
                        <a:t>What Barriers have you encountered</a:t>
                      </a:r>
                      <a:r>
                        <a:rPr lang="en-US" sz="1800" baseline="0" dirty="0" smtClean="0"/>
                        <a:t> as a teacher/counselor that prevent you from doing the work the way you believe it should be done?</a:t>
                      </a:r>
                      <a:endParaRPr lang="en-US" sz="1800" dirty="0"/>
                    </a:p>
                  </a:txBody>
                  <a:tcPr marL="68580" marR="68580" marT="34290" marB="34290"/>
                </a:tc>
                <a:extLst>
                  <a:ext uri="{0D108BD9-81ED-4DB2-BD59-A6C34878D82A}">
                    <a16:rowId xmlns:a16="http://schemas.microsoft.com/office/drawing/2014/main" val="10003"/>
                  </a:ext>
                </a:extLst>
              </a:tr>
              <a:tr h="352335">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smtClean="0"/>
                        <a:t>What gives you hope to continue in education?</a:t>
                      </a:r>
                    </a:p>
                  </a:txBody>
                  <a:tcPr marL="68580" marR="68580" marT="34290" marB="34290"/>
                </a:tc>
                <a:extLst>
                  <a:ext uri="{0D108BD9-81ED-4DB2-BD59-A6C34878D82A}">
                    <a16:rowId xmlns:a16="http://schemas.microsoft.com/office/drawing/2014/main" val="10004"/>
                  </a:ext>
                </a:extLst>
              </a:tr>
              <a:tr h="618966">
                <a:tc>
                  <a:txBody>
                    <a:bodyPr/>
                    <a:lstStyle/>
                    <a:p>
                      <a:r>
                        <a:rPr lang="en-US" sz="1800" dirty="0" smtClean="0"/>
                        <a:t>*What does being</a:t>
                      </a:r>
                      <a:r>
                        <a:rPr lang="en-US" sz="1800" baseline="0" dirty="0" smtClean="0"/>
                        <a:t> a member of AMU mean to you?</a:t>
                      </a:r>
                      <a:endParaRPr lang="en-US" sz="1800" dirty="0"/>
                    </a:p>
                  </a:txBody>
                  <a:tcPr marL="68580" marR="68580" marT="34290" marB="34290"/>
                </a:tc>
                <a:extLst>
                  <a:ext uri="{0D108BD9-81ED-4DB2-BD59-A6C34878D82A}">
                    <a16:rowId xmlns:a16="http://schemas.microsoft.com/office/drawing/2014/main" val="10005"/>
                  </a:ext>
                </a:extLst>
              </a:tr>
              <a:tr h="352335">
                <a:tc>
                  <a:txBody>
                    <a:bodyPr/>
                    <a:lstStyle/>
                    <a:p>
                      <a:r>
                        <a:rPr lang="en-US" sz="1800" dirty="0" smtClean="0"/>
                        <a:t>*What are your hopes for AMU in the future</a:t>
                      </a:r>
                      <a:endParaRPr lang="en-US" sz="1800" dirty="0"/>
                    </a:p>
                  </a:txBody>
                  <a:tcPr marL="68580" marR="68580" marT="34290" marB="34290"/>
                </a:tc>
                <a:extLst>
                  <a:ext uri="{0D108BD9-81ED-4DB2-BD59-A6C34878D82A}">
                    <a16:rowId xmlns:a16="http://schemas.microsoft.com/office/drawing/2014/main" val="10006"/>
                  </a:ext>
                </a:extLst>
              </a:tr>
            </a:tbl>
          </a:graphicData>
        </a:graphic>
      </p:graphicFrame>
      <p:sp>
        <p:nvSpPr>
          <p:cNvPr id="7" name="TextBox 6"/>
          <p:cNvSpPr txBox="1"/>
          <p:nvPr/>
        </p:nvSpPr>
        <p:spPr>
          <a:xfrm>
            <a:off x="297824" y="5512442"/>
            <a:ext cx="3962400" cy="923330"/>
          </a:xfrm>
          <a:prstGeom prst="rect">
            <a:avLst/>
          </a:prstGeom>
          <a:noFill/>
        </p:spPr>
        <p:txBody>
          <a:bodyPr wrap="square" rtlCol="0">
            <a:spAutoFit/>
          </a:bodyPr>
          <a:lstStyle/>
          <a:p>
            <a:r>
              <a:rPr lang="en-US" sz="1350" dirty="0"/>
              <a:t>*If your site is not ready for this question that’s fine. However, check in with member who shared latter in the week as ask them these two questions as a follow up</a:t>
            </a:r>
          </a:p>
        </p:txBody>
      </p:sp>
    </p:spTree>
    <p:extLst>
      <p:ext uri="{BB962C8B-B14F-4D97-AF65-F5344CB8AC3E}">
        <p14:creationId xmlns:p14="http://schemas.microsoft.com/office/powerpoint/2010/main" val="232994498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914400"/>
          </a:xfrm>
        </p:spPr>
        <p:txBody>
          <a:bodyPr>
            <a:noAutofit/>
          </a:bodyPr>
          <a:lstStyle/>
          <a:p>
            <a:r>
              <a:rPr lang="en-US" b="1" dirty="0" smtClean="0"/>
              <a:t>This Day In Labor History…</a:t>
            </a:r>
            <a:endParaRPr lang="en-US" sz="2800" dirty="0"/>
          </a:p>
        </p:txBody>
      </p:sp>
      <p:sp>
        <p:nvSpPr>
          <p:cNvPr id="5" name="Content Placeholder 4"/>
          <p:cNvSpPr>
            <a:spLocks noGrp="1"/>
          </p:cNvSpPr>
          <p:nvPr>
            <p:ph idx="1"/>
          </p:nvPr>
        </p:nvSpPr>
        <p:spPr>
          <a:xfrm>
            <a:off x="0" y="914400"/>
            <a:ext cx="4800600" cy="5943600"/>
          </a:xfrm>
        </p:spPr>
        <p:txBody>
          <a:bodyPr>
            <a:normAutofit/>
          </a:bodyPr>
          <a:lstStyle/>
          <a:p>
            <a:r>
              <a:rPr lang="en-US" sz="2800" dirty="0" smtClean="0">
                <a:solidFill>
                  <a:srgbClr val="FF0000"/>
                </a:solidFill>
              </a:rPr>
              <a:t>Open up AMU time with a “This Day in Labor History” to build Union consciousness and tie our work to the larger arc of social progress pushed by Unions and unionism!</a:t>
            </a:r>
          </a:p>
          <a:p>
            <a:endParaRPr lang="en-US" sz="2800" dirty="0">
              <a:solidFill>
                <a:srgbClr val="FF0000"/>
              </a:solidFill>
            </a:endParaRPr>
          </a:p>
          <a:p>
            <a:r>
              <a:rPr lang="en-US" sz="2800" dirty="0" smtClean="0">
                <a:solidFill>
                  <a:srgbClr val="FF0000"/>
                </a:solidFill>
              </a:rPr>
              <a:t>Use this resource: </a:t>
            </a:r>
          </a:p>
          <a:p>
            <a:pPr marL="0" indent="0">
              <a:buNone/>
            </a:pPr>
            <a:r>
              <a:rPr lang="en-US" sz="2800" dirty="0">
                <a:solidFill>
                  <a:srgbClr val="0070C0"/>
                </a:solidFill>
              </a:rPr>
              <a:t>http://www.unionist.com/today-in-labor-history-95</a:t>
            </a:r>
          </a:p>
        </p:txBody>
      </p:sp>
      <p:sp>
        <p:nvSpPr>
          <p:cNvPr id="6" name="Content Placeholder 4"/>
          <p:cNvSpPr txBox="1">
            <a:spLocks/>
          </p:cNvSpPr>
          <p:nvPr/>
        </p:nvSpPr>
        <p:spPr>
          <a:xfrm>
            <a:off x="4914900" y="914400"/>
            <a:ext cx="4343400" cy="5791200"/>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lgn="ctr">
              <a:buFont typeface="Arial" pitchFamily="34" charset="0"/>
              <a:buNone/>
            </a:pPr>
            <a:r>
              <a:rPr lang="en-US" sz="4000" dirty="0" smtClean="0">
                <a:solidFill>
                  <a:srgbClr val="FF0000"/>
                </a:solidFill>
              </a:rPr>
              <a:t>[picture?]</a:t>
            </a:r>
          </a:p>
          <a:p>
            <a:pPr marL="0" indent="0" algn="ctr">
              <a:buFont typeface="Arial" pitchFamily="34" charset="0"/>
              <a:buNone/>
            </a:pPr>
            <a:endParaRPr lang="en-US" sz="4000" dirty="0" smtClean="0">
              <a:solidFill>
                <a:srgbClr val="FF0000"/>
              </a:solidFill>
            </a:endParaRPr>
          </a:p>
        </p:txBody>
      </p:sp>
    </p:spTree>
    <p:extLst>
      <p:ext uri="{BB962C8B-B14F-4D97-AF65-F5344CB8AC3E}">
        <p14:creationId xmlns:p14="http://schemas.microsoft.com/office/powerpoint/2010/main" val="325235520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914400"/>
          </a:xfrm>
        </p:spPr>
        <p:txBody>
          <a:bodyPr>
            <a:noAutofit/>
          </a:bodyPr>
          <a:lstStyle/>
          <a:p>
            <a:r>
              <a:rPr lang="en-US" b="1" dirty="0" smtClean="0"/>
              <a:t>This Day In Labor History…</a:t>
            </a:r>
            <a:endParaRPr lang="en-US" sz="2800" dirty="0"/>
          </a:p>
        </p:txBody>
      </p:sp>
      <p:sp>
        <p:nvSpPr>
          <p:cNvPr id="5" name="Content Placeholder 4"/>
          <p:cNvSpPr>
            <a:spLocks noGrp="1"/>
          </p:cNvSpPr>
          <p:nvPr>
            <p:ph idx="1"/>
          </p:nvPr>
        </p:nvSpPr>
        <p:spPr>
          <a:xfrm>
            <a:off x="0" y="914400"/>
            <a:ext cx="5266000" cy="6172200"/>
          </a:xfrm>
        </p:spPr>
        <p:txBody>
          <a:bodyPr>
            <a:normAutofit fontScale="85000" lnSpcReduction="20000"/>
          </a:bodyPr>
          <a:lstStyle/>
          <a:p>
            <a:pPr marL="0" indent="0">
              <a:buNone/>
            </a:pPr>
            <a:r>
              <a:rPr lang="en-US" sz="2800" dirty="0"/>
              <a:t>October 05</a:t>
            </a:r>
          </a:p>
          <a:p>
            <a:pPr marL="0" indent="0">
              <a:buNone/>
            </a:pPr>
            <a:r>
              <a:rPr lang="en-US" sz="2800" dirty="0"/>
              <a:t>A strike by set decorators turns into a bloody riot at the gates of Warner Brothers Studios in Burbank, Calif., when scabs try to cross the picket line. The incident is still identified as "Hollywood Black Friday" and "The Battle of Burbank" - 1945</a:t>
            </a:r>
          </a:p>
          <a:p>
            <a:pPr marL="0" indent="0">
              <a:buNone/>
            </a:pPr>
            <a:r>
              <a:rPr lang="en-US" sz="2800" dirty="0"/>
              <a:t> </a:t>
            </a:r>
          </a:p>
          <a:p>
            <a:pPr marL="0" indent="0">
              <a:buNone/>
            </a:pPr>
            <a:r>
              <a:rPr lang="en-US" sz="2800" dirty="0"/>
              <a:t>The UAW ends a 3-week strike against Ford Motor Co. when the company agrees to a contract that includes more vacation days and better retirement and unemployment benefits - 1976</a:t>
            </a:r>
          </a:p>
          <a:p>
            <a:pPr marL="0" indent="0">
              <a:buNone/>
            </a:pPr>
            <a:r>
              <a:rPr lang="en-US" sz="2800" dirty="0"/>
              <a:t> </a:t>
            </a:r>
          </a:p>
          <a:p>
            <a:pPr marL="0" indent="0">
              <a:buNone/>
            </a:pPr>
            <a:r>
              <a:rPr lang="en-US" sz="2800" dirty="0"/>
              <a:t>Polish Solidarity union founder Lech Walesa wins the Nobel Peace Prize - 1983</a:t>
            </a:r>
          </a:p>
        </p:txBody>
      </p:sp>
      <p:pic>
        <p:nvPicPr>
          <p:cNvPr id="1026" name="Picture 2" descr="https://gallery.mailchimp.com/9cee310b2c78fa78985b76038/images/1bb246ac-20d0-4ae8-92cf-673e87c27ad0.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196070" y="1828800"/>
            <a:ext cx="4328930" cy="3657600"/>
          </a:xfrm>
          <a:prstGeom prst="rect">
            <a:avLst/>
          </a:prstGeom>
          <a:noFill/>
          <a:extLst>
            <a:ext uri="{909E8E84-426E-40DD-AFC4-6F175D3DCCD1}">
              <a14:hiddenFill xmlns:a14="http://schemas.microsoft.com/office/drawing/2010/main">
                <a:solidFill>
                  <a:srgbClr val="FFFFFF"/>
                </a:solidFill>
              </a14:hiddenFill>
            </a:ext>
          </a:extLst>
        </p:spPr>
      </p:pic>
      <p:sp>
        <p:nvSpPr>
          <p:cNvPr id="6" name="Rectangle 5"/>
          <p:cNvSpPr/>
          <p:nvPr/>
        </p:nvSpPr>
        <p:spPr>
          <a:xfrm rot="1713309">
            <a:off x="-572282" y="2370242"/>
            <a:ext cx="10600048" cy="2215991"/>
          </a:xfrm>
          <a:prstGeom prst="rect">
            <a:avLst/>
          </a:prstGeom>
          <a:noFill/>
        </p:spPr>
        <p:txBody>
          <a:bodyPr wrap="square" lIns="91440" tIns="45720" rIns="91440" bIns="45720">
            <a:spAutoFit/>
          </a:bodyPr>
          <a:lstStyle/>
          <a:p>
            <a:pPr algn="ctr"/>
            <a:r>
              <a:rPr lang="en-US" sz="13800" b="1" cap="none" spc="0" dirty="0" smtClean="0">
                <a:ln w="22225">
                  <a:solidFill>
                    <a:schemeClr val="accent2"/>
                  </a:solidFill>
                  <a:prstDash val="solid"/>
                </a:ln>
                <a:solidFill>
                  <a:schemeClr val="accent2">
                    <a:lumMod val="40000"/>
                    <a:lumOff val="60000"/>
                  </a:schemeClr>
                </a:solidFill>
                <a:effectLst/>
              </a:rPr>
              <a:t>EXAMPLE</a:t>
            </a:r>
            <a:endParaRPr lang="en-US" sz="13800" b="1" cap="none" spc="0" dirty="0">
              <a:ln w="22225">
                <a:solidFill>
                  <a:schemeClr val="accent2"/>
                </a:solidFill>
                <a:prstDash val="solid"/>
              </a:ln>
              <a:solidFill>
                <a:schemeClr val="accent2">
                  <a:lumMod val="40000"/>
                  <a:lumOff val="60000"/>
                </a:schemeClr>
              </a:solidFill>
              <a:effectLst/>
            </a:endParaRPr>
          </a:p>
        </p:txBody>
      </p:sp>
    </p:spTree>
    <p:extLst>
      <p:ext uri="{BB962C8B-B14F-4D97-AF65-F5344CB8AC3E}">
        <p14:creationId xmlns:p14="http://schemas.microsoft.com/office/powerpoint/2010/main" val="201659690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914400"/>
          </a:xfrm>
        </p:spPr>
        <p:txBody>
          <a:bodyPr>
            <a:noAutofit/>
          </a:bodyPr>
          <a:lstStyle/>
          <a:p>
            <a:r>
              <a:rPr lang="en-US" sz="6600" b="1" dirty="0" smtClean="0"/>
              <a:t>Sanctuary Resolution</a:t>
            </a:r>
            <a:endParaRPr lang="en-US" dirty="0"/>
          </a:p>
        </p:txBody>
      </p:sp>
      <p:sp>
        <p:nvSpPr>
          <p:cNvPr id="5" name="Content Placeholder 4"/>
          <p:cNvSpPr>
            <a:spLocks noGrp="1"/>
          </p:cNvSpPr>
          <p:nvPr>
            <p:ph idx="1"/>
          </p:nvPr>
        </p:nvSpPr>
        <p:spPr>
          <a:xfrm>
            <a:off x="304801" y="4419600"/>
            <a:ext cx="8839199" cy="2209800"/>
          </a:xfrm>
        </p:spPr>
        <p:txBody>
          <a:bodyPr>
            <a:noAutofit/>
          </a:bodyPr>
          <a:lstStyle/>
          <a:p>
            <a:pPr marL="0" indent="0" algn="ctr">
              <a:buNone/>
            </a:pPr>
            <a:r>
              <a:rPr lang="en-US" sz="2800" dirty="0" smtClean="0"/>
              <a:t>Our sanctuary schools resolution was passed unanimously on March 29</a:t>
            </a:r>
            <a:r>
              <a:rPr lang="en-US" sz="2800" baseline="30000" dirty="0" smtClean="0"/>
              <a:t>th</a:t>
            </a:r>
            <a:r>
              <a:rPr lang="en-US" sz="2800" dirty="0" smtClean="0"/>
              <a:t>, 2017 by GDPSC’s board. </a:t>
            </a:r>
          </a:p>
          <a:p>
            <a:pPr marL="0" indent="0" algn="ctr">
              <a:buNone/>
            </a:pPr>
            <a:endParaRPr lang="en-US" sz="2800" dirty="0"/>
          </a:p>
          <a:p>
            <a:pPr marL="0" indent="0" algn="ctr">
              <a:buNone/>
            </a:pPr>
            <a:r>
              <a:rPr lang="en-US" sz="2800" dirty="0" smtClean="0"/>
              <a:t>What does this resolution do?</a:t>
            </a:r>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2" name="Picture 2" descr="https://can2-prod.s3.amazonaws.com/fundraisings/photos/000/011/806/original/HereToStay.pn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304800" y="990600"/>
            <a:ext cx="8534399" cy="33528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27023828"/>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914400"/>
          </a:xfrm>
        </p:spPr>
        <p:txBody>
          <a:bodyPr>
            <a:noAutofit/>
          </a:bodyPr>
          <a:lstStyle/>
          <a:p>
            <a:r>
              <a:rPr lang="en-US" sz="6600" b="1" dirty="0" smtClean="0"/>
              <a:t>Sanctuary Resolution</a:t>
            </a:r>
            <a:endParaRPr lang="en-US" dirty="0"/>
          </a:p>
        </p:txBody>
      </p:sp>
      <p:sp>
        <p:nvSpPr>
          <p:cNvPr id="5" name="Content Placeholder 4"/>
          <p:cNvSpPr>
            <a:spLocks noGrp="1"/>
          </p:cNvSpPr>
          <p:nvPr>
            <p:ph idx="1"/>
          </p:nvPr>
        </p:nvSpPr>
        <p:spPr>
          <a:xfrm>
            <a:off x="164026" y="838200"/>
            <a:ext cx="4495799" cy="5562600"/>
          </a:xfrm>
        </p:spPr>
        <p:txBody>
          <a:bodyPr>
            <a:noAutofit/>
          </a:bodyPr>
          <a:lstStyle/>
          <a:p>
            <a:endParaRPr lang="en-US" sz="2400" dirty="0" smtClean="0"/>
          </a:p>
          <a:p>
            <a:r>
              <a:rPr lang="en-US" sz="2400" dirty="0" smtClean="0"/>
              <a:t>Affirms our mission applies to ALL students.</a:t>
            </a:r>
          </a:p>
          <a:p>
            <a:endParaRPr lang="en-US" sz="2400" dirty="0" smtClean="0"/>
          </a:p>
          <a:p>
            <a:endParaRPr lang="en-US" sz="2400" dirty="0" smtClean="0"/>
          </a:p>
          <a:p>
            <a:r>
              <a:rPr lang="en-US" sz="2400" dirty="0" smtClean="0"/>
              <a:t>Encourages admin and staff to work with and support students and families who express concerns regarding their immigration status.</a:t>
            </a:r>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6" name="Content Placeholder 4"/>
          <p:cNvSpPr txBox="1">
            <a:spLocks/>
          </p:cNvSpPr>
          <p:nvPr/>
        </p:nvSpPr>
        <p:spPr>
          <a:xfrm>
            <a:off x="4659825" y="838200"/>
            <a:ext cx="4495799" cy="5562600"/>
          </a:xfrm>
          <a:prstGeom prst="rect">
            <a:avLst/>
          </a:prstGeom>
        </p:spPr>
        <p:txBody>
          <a:bodyPr vert="horz" lIns="91440" tIns="45720" rIns="91440" bIns="45720" rtlCol="0">
            <a:no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endParaRPr lang="en-US" sz="2400" dirty="0" smtClean="0"/>
          </a:p>
          <a:p>
            <a:r>
              <a:rPr lang="en-US" sz="2400" dirty="0" smtClean="0"/>
              <a:t>ICE agents need explicit permission from our CEO or designee before coming on to GDPSC property, events or requesting access to our students.</a:t>
            </a:r>
          </a:p>
          <a:p>
            <a:endParaRPr lang="en-US" sz="2400" dirty="0"/>
          </a:p>
          <a:p>
            <a:r>
              <a:rPr lang="en-US" sz="2400" dirty="0" smtClean="0"/>
              <a:t>GDPSC publically supports schools and staff </a:t>
            </a:r>
            <a:r>
              <a:rPr lang="en-US" sz="2400" dirty="0"/>
              <a:t>making accessible and available, public information on students’ and parents’ rights regarding immigration laws, regulations, and policies.</a:t>
            </a:r>
            <a:r>
              <a:rPr lang="en-US" dirty="0"/>
              <a:t/>
            </a:r>
            <a:br>
              <a:rPr lang="en-US" dirty="0"/>
            </a:br>
            <a:endParaRPr lang="en-US" sz="2400" dirty="0" smtClean="0"/>
          </a:p>
        </p:txBody>
      </p:sp>
    </p:spTree>
    <p:extLst>
      <p:ext uri="{BB962C8B-B14F-4D97-AF65-F5344CB8AC3E}">
        <p14:creationId xmlns:p14="http://schemas.microsoft.com/office/powerpoint/2010/main" val="1159218770"/>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914400"/>
          </a:xfrm>
        </p:spPr>
        <p:txBody>
          <a:bodyPr>
            <a:noAutofit/>
          </a:bodyPr>
          <a:lstStyle/>
          <a:p>
            <a:r>
              <a:rPr lang="en-US" sz="6600" b="1" dirty="0" smtClean="0"/>
              <a:t>Sanctuary Resolution</a:t>
            </a:r>
            <a:endParaRPr lang="en-US" dirty="0"/>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2" name="Content Placeholder 1"/>
          <p:cNvSpPr>
            <a:spLocks noGrp="1"/>
          </p:cNvSpPr>
          <p:nvPr>
            <p:ph idx="1"/>
          </p:nvPr>
        </p:nvSpPr>
        <p:spPr/>
        <p:txBody>
          <a:bodyPr>
            <a:normAutofit lnSpcReduction="10000"/>
          </a:bodyPr>
          <a:lstStyle/>
          <a:p>
            <a:pPr marL="0" indent="0" algn="ctr">
              <a:buNone/>
            </a:pPr>
            <a:r>
              <a:rPr lang="en-US" dirty="0"/>
              <a:t>Thank you </a:t>
            </a:r>
            <a:r>
              <a:rPr lang="en-US" dirty="0" smtClean="0"/>
              <a:t>for declaring your </a:t>
            </a:r>
            <a:r>
              <a:rPr lang="en-US" dirty="0"/>
              <a:t>rooms </a:t>
            </a:r>
            <a:r>
              <a:rPr lang="en-US" dirty="0" smtClean="0"/>
              <a:t>and offices as </a:t>
            </a:r>
            <a:r>
              <a:rPr lang="en-US" dirty="0"/>
              <a:t>sanctuaries, and </a:t>
            </a:r>
            <a:r>
              <a:rPr lang="en-US" dirty="0" smtClean="0"/>
              <a:t>coming </a:t>
            </a:r>
            <a:r>
              <a:rPr lang="en-US" dirty="0"/>
              <a:t>OUT as allies for our undocumented families! Thank you for being </a:t>
            </a:r>
            <a:r>
              <a:rPr lang="en-US" dirty="0" smtClean="0"/>
              <a:t>what </a:t>
            </a:r>
            <a:r>
              <a:rPr lang="en-US" dirty="0"/>
              <a:t>pushes our union and our organization towards social justice</a:t>
            </a:r>
            <a:r>
              <a:rPr lang="en-US" dirty="0" smtClean="0"/>
              <a:t>!</a:t>
            </a:r>
          </a:p>
          <a:p>
            <a:pPr marL="0" indent="0" algn="ctr">
              <a:buNone/>
            </a:pPr>
            <a:endParaRPr lang="en-US" dirty="0"/>
          </a:p>
          <a:p>
            <a:pPr marL="0" indent="0" algn="ctr">
              <a:buNone/>
            </a:pPr>
            <a:r>
              <a:rPr lang="en-US" dirty="0" smtClean="0"/>
              <a:t>This resolution is a reflection of your values and your commitment to student and community advocacy!</a:t>
            </a:r>
            <a:endParaRPr lang="en-US" dirty="0"/>
          </a:p>
        </p:txBody>
      </p:sp>
    </p:spTree>
    <p:extLst>
      <p:ext uri="{BB962C8B-B14F-4D97-AF65-F5344CB8AC3E}">
        <p14:creationId xmlns:p14="http://schemas.microsoft.com/office/powerpoint/2010/main" val="513405460"/>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1600200"/>
          </a:xfrm>
        </p:spPr>
        <p:txBody>
          <a:bodyPr>
            <a:noAutofit/>
          </a:bodyPr>
          <a:lstStyle/>
          <a:p>
            <a:endParaRPr lang="en-US" sz="3600" dirty="0"/>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2" name="Content Placeholder 1"/>
          <p:cNvSpPr>
            <a:spLocks noGrp="1"/>
          </p:cNvSpPr>
          <p:nvPr>
            <p:ph idx="1"/>
          </p:nvPr>
        </p:nvSpPr>
        <p:spPr>
          <a:xfrm>
            <a:off x="152400" y="3886200"/>
            <a:ext cx="8839200" cy="2819400"/>
          </a:xfrm>
        </p:spPr>
        <p:txBody>
          <a:bodyPr>
            <a:normAutofit lnSpcReduction="10000"/>
          </a:bodyPr>
          <a:lstStyle/>
          <a:p>
            <a:pPr marL="0" indent="0" algn="just">
              <a:buNone/>
            </a:pPr>
            <a:r>
              <a:rPr lang="en-US" dirty="0" smtClean="0"/>
              <a:t>California teachers’ Unions across the state are celebrating May 1</a:t>
            </a:r>
            <a:r>
              <a:rPr lang="en-US" baseline="30000" dirty="0" smtClean="0"/>
              <a:t>st</a:t>
            </a:r>
            <a:r>
              <a:rPr lang="en-US" dirty="0"/>
              <a:t> to profess our unwavering support for all students, our vigilance in making schools safe zones, and our persistent advocacy for the public education all California students </a:t>
            </a:r>
            <a:r>
              <a:rPr lang="en-US" dirty="0" smtClean="0"/>
              <a:t>deserve!</a:t>
            </a:r>
          </a:p>
          <a:p>
            <a:pPr marL="0" indent="0">
              <a:buNone/>
            </a:pPr>
            <a:endParaRPr lang="en-US" dirty="0"/>
          </a:p>
        </p:txBody>
      </p:sp>
      <p:pic>
        <p:nvPicPr>
          <p:cNvPr id="3074" name="Picture 2" descr="http://www.cta.org/~/media/Images/Sam/May%201/may_header_graphic.ashx?h=590&amp;w=930"/>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3400" y="304799"/>
            <a:ext cx="8077200" cy="33528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72524414"/>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2" name="Picture 4" descr="http://www.adweek.com/wp-content/uploads/sites/2/2016/09/InstagramFacebookLogos640x480.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l="-1724" t="17391" r="-1724" b="17391"/>
          <a:stretch/>
        </p:blipFill>
        <p:spPr bwMode="auto">
          <a:xfrm rot="21237265">
            <a:off x="5235434" y="3074795"/>
            <a:ext cx="2286000" cy="1143000"/>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985595">
            <a:off x="6501797" y="4457383"/>
            <a:ext cx="2146940" cy="2146940"/>
          </a:xfrm>
          <a:prstGeom prst="rect">
            <a:avLst/>
          </a:prstGeom>
        </p:spPr>
      </p:pic>
      <p:sp>
        <p:nvSpPr>
          <p:cNvPr id="4" name="Title 3"/>
          <p:cNvSpPr>
            <a:spLocks noGrp="1"/>
          </p:cNvSpPr>
          <p:nvPr>
            <p:ph type="title"/>
          </p:nvPr>
        </p:nvSpPr>
        <p:spPr>
          <a:xfrm>
            <a:off x="0" y="0"/>
            <a:ext cx="9144000" cy="1600200"/>
          </a:xfrm>
        </p:spPr>
        <p:txBody>
          <a:bodyPr>
            <a:noAutofit/>
          </a:bodyPr>
          <a:lstStyle/>
          <a:p>
            <a:r>
              <a:rPr lang="en-US" sz="4800" b="1" dirty="0" smtClean="0"/>
              <a:t>CTA STATE WIDE DAY OF ACTION</a:t>
            </a:r>
            <a:endParaRPr lang="en-US" sz="3200" dirty="0"/>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2" name="Content Placeholder 1"/>
          <p:cNvSpPr>
            <a:spLocks noGrp="1"/>
          </p:cNvSpPr>
          <p:nvPr>
            <p:ph idx="1"/>
          </p:nvPr>
        </p:nvSpPr>
        <p:spPr>
          <a:xfrm>
            <a:off x="0" y="1371600"/>
            <a:ext cx="6781800" cy="5334000"/>
          </a:xfrm>
        </p:spPr>
        <p:txBody>
          <a:bodyPr>
            <a:normAutofit fontScale="92500" lnSpcReduction="10000"/>
          </a:bodyPr>
          <a:lstStyle/>
          <a:p>
            <a:pPr marL="0" indent="0">
              <a:buNone/>
            </a:pPr>
            <a:r>
              <a:rPr lang="en-US" dirty="0" smtClean="0"/>
              <a:t>Celebrate our sanctuary resolution, the work of AMU and the hard fought rights Union actions have ensured for us today on MAY 1</a:t>
            </a:r>
            <a:r>
              <a:rPr lang="en-US" baseline="30000" dirty="0" smtClean="0"/>
              <a:t>st</a:t>
            </a:r>
            <a:r>
              <a:rPr lang="en-US" dirty="0" smtClean="0"/>
              <a:t> by:</a:t>
            </a:r>
          </a:p>
          <a:p>
            <a:pPr marL="0" indent="0">
              <a:buNone/>
            </a:pPr>
            <a:endParaRPr lang="en-US" sz="1400" dirty="0" smtClean="0"/>
          </a:p>
          <a:p>
            <a:pPr lvl="1"/>
            <a:r>
              <a:rPr lang="en-US" dirty="0" smtClean="0"/>
              <a:t>Wearing your AMU Shirt</a:t>
            </a:r>
          </a:p>
          <a:p>
            <a:pPr lvl="1"/>
            <a:r>
              <a:rPr lang="en-US" dirty="0" smtClean="0"/>
              <a:t>Wearing your new I </a:t>
            </a:r>
            <a:r>
              <a:rPr lang="en-US" dirty="0" smtClean="0">
                <a:solidFill>
                  <a:srgbClr val="FF0000"/>
                </a:solidFill>
              </a:rPr>
              <a:t>&lt;3</a:t>
            </a:r>
            <a:r>
              <a:rPr lang="en-US" dirty="0" smtClean="0"/>
              <a:t> AMU button</a:t>
            </a:r>
          </a:p>
          <a:p>
            <a:pPr lvl="1"/>
            <a:r>
              <a:rPr lang="en-US" dirty="0" smtClean="0"/>
              <a:t>Take a picture with our “This is a Sanctuary Classroom” Sign!</a:t>
            </a:r>
          </a:p>
          <a:p>
            <a:pPr lvl="1"/>
            <a:r>
              <a:rPr lang="en-US" dirty="0" smtClean="0"/>
              <a:t>Share your support on social media and tag us! #</a:t>
            </a:r>
            <a:r>
              <a:rPr lang="en-US" dirty="0" err="1" smtClean="0"/>
              <a:t>CTADayofAction</a:t>
            </a:r>
            <a:r>
              <a:rPr lang="en-US" dirty="0" smtClean="0"/>
              <a:t> #</a:t>
            </a:r>
            <a:r>
              <a:rPr lang="en-US" dirty="0" err="1" smtClean="0"/>
              <a:t>AMUDayofAction</a:t>
            </a:r>
            <a:r>
              <a:rPr lang="en-US" dirty="0" smtClean="0"/>
              <a:t> #</a:t>
            </a:r>
            <a:r>
              <a:rPr lang="en-US" dirty="0" err="1" smtClean="0"/>
              <a:t>Heretostay</a:t>
            </a:r>
            <a:endParaRPr lang="en-US" dirty="0" smtClean="0"/>
          </a:p>
          <a:p>
            <a:pPr marL="0" indent="0">
              <a:buNone/>
            </a:pPr>
            <a:r>
              <a:rPr lang="en-US" dirty="0"/>
              <a:t>	</a:t>
            </a:r>
          </a:p>
        </p:txBody>
      </p:sp>
      <p:pic>
        <p:nvPicPr>
          <p:cNvPr id="5" name="Picture 4"/>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rot="20456186">
            <a:off x="6637437" y="1219203"/>
            <a:ext cx="2867660" cy="3048000"/>
          </a:xfrm>
          <a:prstGeom prst="rect">
            <a:avLst/>
          </a:prstGeom>
        </p:spPr>
      </p:pic>
    </p:spTree>
    <p:extLst>
      <p:ext uri="{BB962C8B-B14F-4D97-AF65-F5344CB8AC3E}">
        <p14:creationId xmlns:p14="http://schemas.microsoft.com/office/powerpoint/2010/main" val="107115458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1055602"/>
          </a:xfrm>
        </p:spPr>
        <p:txBody>
          <a:bodyPr>
            <a:noAutofit/>
          </a:bodyPr>
          <a:lstStyle/>
          <a:p>
            <a:r>
              <a:rPr lang="en-US" sz="4000" b="1" dirty="0" smtClean="0"/>
              <a:t>Not sure what Unions have done for you?</a:t>
            </a:r>
            <a:endParaRPr lang="en-US" sz="2400" dirty="0"/>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5" name="iObqguaNDdA"/>
          <p:cNvPicPr>
            <a:picLocks noGrp="1" noRot="1" noChangeAspect="1"/>
          </p:cNvPicPr>
          <p:nvPr>
            <p:ph idx="1"/>
            <a:videoFile r:link="rId1"/>
          </p:nvPr>
        </p:nvPicPr>
        <p:blipFill>
          <a:blip r:embed="rId4"/>
          <a:stretch>
            <a:fillRect/>
          </a:stretch>
        </p:blipFill>
        <p:spPr>
          <a:xfrm>
            <a:off x="15498" y="1219200"/>
            <a:ext cx="9194801" cy="5172075"/>
          </a:xfrm>
          <a:prstGeom prst="rect">
            <a:avLst/>
          </a:prstGeom>
        </p:spPr>
      </p:pic>
    </p:spTree>
    <p:extLst>
      <p:ext uri="{BB962C8B-B14F-4D97-AF65-F5344CB8AC3E}">
        <p14:creationId xmlns:p14="http://schemas.microsoft.com/office/powerpoint/2010/main" val="1812271782"/>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914400"/>
          </a:xfrm>
        </p:spPr>
        <p:txBody>
          <a:bodyPr>
            <a:noAutofit/>
          </a:bodyPr>
          <a:lstStyle/>
          <a:p>
            <a:r>
              <a:rPr lang="en-US" sz="6600" b="1" dirty="0" smtClean="0"/>
              <a:t>5K Fun(d) Run!</a:t>
            </a:r>
            <a:endParaRPr lang="en-US" dirty="0"/>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2" name="Content Placeholder 1"/>
          <p:cNvSpPr>
            <a:spLocks noGrp="1"/>
          </p:cNvSpPr>
          <p:nvPr>
            <p:ph idx="1"/>
          </p:nvPr>
        </p:nvSpPr>
        <p:spPr>
          <a:xfrm>
            <a:off x="152400" y="4495800"/>
            <a:ext cx="8839200" cy="2163763"/>
          </a:xfrm>
        </p:spPr>
        <p:txBody>
          <a:bodyPr>
            <a:noAutofit/>
          </a:bodyPr>
          <a:lstStyle/>
          <a:p>
            <a:pPr marL="0" indent="0">
              <a:buNone/>
            </a:pPr>
            <a:r>
              <a:rPr lang="en-US" sz="2800" dirty="0"/>
              <a:t>Don't forget to register for our 5k fun(d) run! 100% of the proceeds will go to fund an AMU/GDPSC scholarship! We have 50 people registered, but are aiming for 100! Share with colleagues, family, and former students! Lets send our kids to college debt free!</a:t>
            </a:r>
          </a:p>
        </p:txBody>
      </p:sp>
      <p:pic>
        <p:nvPicPr>
          <p:cNvPr id="5" name="Picture 4"/>
          <p:cNvPicPr>
            <a:picLocks noChangeAspect="1"/>
          </p:cNvPicPr>
          <p:nvPr/>
        </p:nvPicPr>
        <p:blipFill>
          <a:blip r:embed="rId2"/>
          <a:stretch>
            <a:fillRect/>
          </a:stretch>
        </p:blipFill>
        <p:spPr>
          <a:xfrm>
            <a:off x="228600" y="898634"/>
            <a:ext cx="8686800" cy="3444766"/>
          </a:xfrm>
          <a:prstGeom prst="rect">
            <a:avLst/>
          </a:prstGeom>
        </p:spPr>
      </p:pic>
    </p:spTree>
    <p:extLst>
      <p:ext uri="{BB962C8B-B14F-4D97-AF65-F5344CB8AC3E}">
        <p14:creationId xmlns:p14="http://schemas.microsoft.com/office/powerpoint/2010/main" val="432972714"/>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914400"/>
          </a:xfrm>
        </p:spPr>
        <p:txBody>
          <a:bodyPr>
            <a:noAutofit/>
          </a:bodyPr>
          <a:lstStyle/>
          <a:p>
            <a:r>
              <a:rPr lang="en-US" sz="6600" b="1" dirty="0" smtClean="0"/>
              <a:t>5K Fun(d) Run!</a:t>
            </a:r>
            <a:endParaRPr lang="en-US" dirty="0"/>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2" name="Content Placeholder 1"/>
          <p:cNvSpPr>
            <a:spLocks noGrp="1"/>
          </p:cNvSpPr>
          <p:nvPr>
            <p:ph idx="1"/>
          </p:nvPr>
        </p:nvSpPr>
        <p:spPr>
          <a:xfrm>
            <a:off x="5334000" y="914400"/>
            <a:ext cx="3657600" cy="5745163"/>
          </a:xfrm>
        </p:spPr>
        <p:txBody>
          <a:bodyPr>
            <a:noAutofit/>
          </a:bodyPr>
          <a:lstStyle/>
          <a:p>
            <a:pPr marL="0" indent="0">
              <a:buNone/>
            </a:pPr>
            <a:endParaRPr lang="en-US" sz="2800" dirty="0" smtClean="0"/>
          </a:p>
          <a:p>
            <a:pPr marL="0" indent="0">
              <a:buNone/>
            </a:pPr>
            <a:r>
              <a:rPr lang="en-US" sz="2800" dirty="0" smtClean="0"/>
              <a:t>When: April 29</a:t>
            </a:r>
            <a:r>
              <a:rPr lang="en-US" sz="2800" baseline="30000" dirty="0" smtClean="0"/>
              <a:t>th</a:t>
            </a:r>
            <a:r>
              <a:rPr lang="en-US" sz="2800" dirty="0" smtClean="0"/>
              <a:t>, 2017</a:t>
            </a:r>
          </a:p>
          <a:p>
            <a:pPr marL="0" indent="0">
              <a:buNone/>
            </a:pPr>
            <a:r>
              <a:rPr lang="en-US" sz="2800" dirty="0" smtClean="0"/>
              <a:t>8:00am – 11:00pm</a:t>
            </a:r>
          </a:p>
          <a:p>
            <a:pPr marL="0" indent="0">
              <a:buNone/>
            </a:pPr>
            <a:endParaRPr lang="en-US" sz="2800" dirty="0"/>
          </a:p>
          <a:p>
            <a:pPr marL="0" indent="0">
              <a:buNone/>
            </a:pPr>
            <a:r>
              <a:rPr lang="en-US" sz="2800" dirty="0" smtClean="0"/>
              <a:t>Where: LA South West College</a:t>
            </a:r>
          </a:p>
          <a:p>
            <a:pPr marL="0" indent="0">
              <a:buNone/>
            </a:pPr>
            <a:endParaRPr lang="en-US" sz="2800" dirty="0"/>
          </a:p>
          <a:p>
            <a:pPr marL="0" indent="0" algn="ctr">
              <a:buNone/>
            </a:pPr>
            <a:r>
              <a:rPr lang="en-US" sz="2800" dirty="0" smtClean="0"/>
              <a:t>If you cannot attend, donate to the fund! Everything counts!</a:t>
            </a:r>
            <a:endParaRPr lang="en-US" sz="2800" dirty="0"/>
          </a:p>
        </p:txBody>
      </p:sp>
      <p:pic>
        <p:nvPicPr>
          <p:cNvPr id="5" name="Picture 4"/>
          <p:cNvPicPr>
            <a:picLocks noChangeAspect="1"/>
          </p:cNvPicPr>
          <p:nvPr/>
        </p:nvPicPr>
        <p:blipFill>
          <a:blip r:embed="rId2"/>
          <a:stretch>
            <a:fillRect/>
          </a:stretch>
        </p:blipFill>
        <p:spPr>
          <a:xfrm>
            <a:off x="-249264" y="1752600"/>
            <a:ext cx="5410200" cy="3444766"/>
          </a:xfrm>
          <a:prstGeom prst="rect">
            <a:avLst/>
          </a:prstGeom>
        </p:spPr>
      </p:pic>
    </p:spTree>
    <p:extLst>
      <p:ext uri="{BB962C8B-B14F-4D97-AF65-F5344CB8AC3E}">
        <p14:creationId xmlns:p14="http://schemas.microsoft.com/office/powerpoint/2010/main" val="3636712474"/>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914400"/>
          </a:xfrm>
        </p:spPr>
        <p:txBody>
          <a:bodyPr>
            <a:noAutofit/>
          </a:bodyPr>
          <a:lstStyle/>
          <a:p>
            <a:r>
              <a:rPr lang="en-US" sz="5400" b="1" dirty="0" smtClean="0"/>
              <a:t>In the works for May</a:t>
            </a:r>
            <a:endParaRPr lang="en-US" sz="3600" dirty="0"/>
          </a:p>
        </p:txBody>
      </p:sp>
      <p:sp>
        <p:nvSpPr>
          <p:cNvPr id="5" name="Content Placeholder 4"/>
          <p:cNvSpPr>
            <a:spLocks noGrp="1"/>
          </p:cNvSpPr>
          <p:nvPr>
            <p:ph idx="1"/>
          </p:nvPr>
        </p:nvSpPr>
        <p:spPr>
          <a:xfrm>
            <a:off x="0" y="914400"/>
            <a:ext cx="8763000" cy="5562600"/>
          </a:xfrm>
        </p:spPr>
        <p:txBody>
          <a:bodyPr>
            <a:noAutofit/>
          </a:bodyPr>
          <a:lstStyle/>
          <a:p>
            <a:r>
              <a:rPr lang="en-US" sz="2800" dirty="0" smtClean="0"/>
              <a:t>Our last Site Rep Council meeting of the year will be on May 15</a:t>
            </a:r>
            <a:r>
              <a:rPr lang="en-US" sz="2800" baseline="30000" dirty="0" smtClean="0"/>
              <a:t>th</a:t>
            </a:r>
            <a:r>
              <a:rPr lang="en-US" sz="2800" dirty="0" smtClean="0"/>
              <a:t>, where the Site Rep Council will work on the following:</a:t>
            </a:r>
          </a:p>
          <a:p>
            <a:endParaRPr lang="en-US" sz="1200" dirty="0" smtClean="0"/>
          </a:p>
          <a:p>
            <a:pPr lvl="1"/>
            <a:r>
              <a:rPr lang="en-US" sz="2400" dirty="0" smtClean="0"/>
              <a:t>Change our contract to allow AMU members to donate PTO to ACEA members and vice versa (a small piece of the Ed Code we want to include in our contract)</a:t>
            </a:r>
          </a:p>
          <a:p>
            <a:pPr lvl="1"/>
            <a:endParaRPr lang="en-US" sz="1400" dirty="0" smtClean="0"/>
          </a:p>
          <a:p>
            <a:pPr lvl="1"/>
            <a:r>
              <a:rPr lang="en-US" sz="2400" dirty="0" smtClean="0"/>
              <a:t>Approving GDPSC’s 2017-2018 Stipend Schedule (we ensure any increase in responsibilities and work for any position is equaled with a commensurate increase in compensation)</a:t>
            </a:r>
          </a:p>
          <a:p>
            <a:pPr lvl="1"/>
            <a:endParaRPr lang="en-US" sz="1400" dirty="0" smtClean="0"/>
          </a:p>
          <a:p>
            <a:pPr lvl="1"/>
            <a:r>
              <a:rPr lang="en-US" sz="2400" dirty="0" smtClean="0"/>
              <a:t>Proposal to end ‘true up’ process for members who take unpaid leave.  (the process of paying back GDPSC for contract days paid out, but not worked)</a:t>
            </a:r>
          </a:p>
          <a:p>
            <a:pPr lvl="1"/>
            <a:endParaRPr lang="en-US" sz="2400" dirty="0" smtClean="0"/>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Tree>
    <p:extLst>
      <p:ext uri="{BB962C8B-B14F-4D97-AF65-F5344CB8AC3E}">
        <p14:creationId xmlns:p14="http://schemas.microsoft.com/office/powerpoint/2010/main" val="2594883399"/>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914400"/>
          </a:xfrm>
        </p:spPr>
        <p:txBody>
          <a:bodyPr>
            <a:noAutofit/>
          </a:bodyPr>
          <a:lstStyle/>
          <a:p>
            <a:r>
              <a:rPr lang="en-US" sz="5400" b="1" dirty="0" smtClean="0"/>
              <a:t>Evaluation Committee Update</a:t>
            </a:r>
            <a:endParaRPr lang="en-US" sz="3600" dirty="0"/>
          </a:p>
        </p:txBody>
      </p:sp>
      <p:sp>
        <p:nvSpPr>
          <p:cNvPr id="5" name="Content Placeholder 4"/>
          <p:cNvSpPr>
            <a:spLocks noGrp="1"/>
          </p:cNvSpPr>
          <p:nvPr>
            <p:ph idx="1"/>
          </p:nvPr>
        </p:nvSpPr>
        <p:spPr>
          <a:xfrm>
            <a:off x="381000" y="1066800"/>
            <a:ext cx="8382000" cy="5638800"/>
          </a:xfrm>
        </p:spPr>
        <p:txBody>
          <a:bodyPr>
            <a:noAutofit/>
          </a:bodyPr>
          <a:lstStyle/>
          <a:p>
            <a:r>
              <a:rPr lang="en-US" sz="2600" dirty="0" smtClean="0"/>
              <a:t>Because compliance is such a big part of the work our SPED Teachers do, the </a:t>
            </a:r>
            <a:r>
              <a:rPr lang="en-US" sz="2600" dirty="0"/>
              <a:t>E</a:t>
            </a:r>
            <a:r>
              <a:rPr lang="en-US" sz="2600" dirty="0" smtClean="0"/>
              <a:t>valuation </a:t>
            </a:r>
            <a:r>
              <a:rPr lang="en-US" sz="2600" dirty="0"/>
              <a:t>C</a:t>
            </a:r>
            <a:r>
              <a:rPr lang="en-US" sz="2600" dirty="0" smtClean="0"/>
              <a:t>ommittee has recommended that compliance be bargained into the contract.</a:t>
            </a:r>
          </a:p>
          <a:p>
            <a:endParaRPr lang="en-US" sz="2400" dirty="0"/>
          </a:p>
          <a:p>
            <a:r>
              <a:rPr lang="en-US" sz="2600" dirty="0" smtClean="0"/>
              <a:t>The </a:t>
            </a:r>
            <a:r>
              <a:rPr lang="en-US" sz="2600" dirty="0" err="1" smtClean="0"/>
              <a:t>Eval</a:t>
            </a:r>
            <a:r>
              <a:rPr lang="en-US" sz="2600" dirty="0" smtClean="0"/>
              <a:t> Committee has also recommended a process to simplify the IGC process be bargained into our contract, eliminating the IGC PD.</a:t>
            </a:r>
          </a:p>
          <a:p>
            <a:endParaRPr lang="en-US" sz="2400" dirty="0" smtClean="0"/>
          </a:p>
          <a:p>
            <a:r>
              <a:rPr lang="en-US" sz="2600" dirty="0" smtClean="0"/>
              <a:t>Lastly, the </a:t>
            </a:r>
            <a:r>
              <a:rPr lang="en-US" sz="2600" dirty="0" err="1" smtClean="0"/>
              <a:t>Eval</a:t>
            </a:r>
            <a:r>
              <a:rPr lang="en-US" sz="2600" dirty="0" smtClean="0"/>
              <a:t> Committee has recommended the CRTF Committee be reconvened to look at the current rubric language regarding student actions and how it affects evaluation scores.</a:t>
            </a:r>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Tree>
    <p:extLst>
      <p:ext uri="{BB962C8B-B14F-4D97-AF65-F5344CB8AC3E}">
        <p14:creationId xmlns:p14="http://schemas.microsoft.com/office/powerpoint/2010/main" val="2036319378"/>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144000" cy="914400"/>
          </a:xfrm>
        </p:spPr>
        <p:txBody>
          <a:bodyPr>
            <a:noAutofit/>
          </a:bodyPr>
          <a:lstStyle/>
          <a:p>
            <a:r>
              <a:rPr lang="en-US" sz="5400" b="1" dirty="0" smtClean="0"/>
              <a:t>Grievance Chair Update</a:t>
            </a:r>
            <a:endParaRPr lang="en-US" sz="3600" dirty="0"/>
          </a:p>
        </p:txBody>
      </p:sp>
      <p:sp>
        <p:nvSpPr>
          <p:cNvPr id="5" name="Content Placeholder 4"/>
          <p:cNvSpPr>
            <a:spLocks noGrp="1"/>
          </p:cNvSpPr>
          <p:nvPr>
            <p:ph idx="1"/>
          </p:nvPr>
        </p:nvSpPr>
        <p:spPr>
          <a:xfrm>
            <a:off x="381000" y="1066800"/>
            <a:ext cx="8458200" cy="5638800"/>
          </a:xfrm>
        </p:spPr>
        <p:txBody>
          <a:bodyPr>
            <a:noAutofit/>
          </a:bodyPr>
          <a:lstStyle/>
          <a:p>
            <a:pPr marL="0" indent="0">
              <a:buNone/>
            </a:pPr>
            <a:r>
              <a:rPr lang="en-US" dirty="0" smtClean="0"/>
              <a:t>Our first grievances of the year!</a:t>
            </a:r>
          </a:p>
          <a:p>
            <a:pPr marL="0" indent="0">
              <a:buNone/>
            </a:pPr>
            <a:endParaRPr lang="en-US" sz="2400" dirty="0"/>
          </a:p>
          <a:p>
            <a:r>
              <a:rPr lang="en-US" sz="2800" dirty="0" smtClean="0"/>
              <a:t>An informal grievance over a Development Plan will not be pursued, as it was found to be without merit.</a:t>
            </a:r>
          </a:p>
          <a:p>
            <a:endParaRPr lang="en-US" sz="2800" dirty="0" smtClean="0"/>
          </a:p>
          <a:p>
            <a:r>
              <a:rPr lang="en-US" sz="2800" dirty="0" smtClean="0"/>
              <a:t>A grievance at a level 1 will be pursued over member vehicles being damaged.</a:t>
            </a:r>
          </a:p>
          <a:p>
            <a:pPr lvl="1"/>
            <a:r>
              <a:rPr lang="en-US" sz="2400" dirty="0" smtClean="0"/>
              <a:t>Payout is being refused as vehicles were on public property.</a:t>
            </a:r>
          </a:p>
          <a:p>
            <a:pPr lvl="1"/>
            <a:r>
              <a:rPr lang="en-US" sz="2400" dirty="0" smtClean="0"/>
              <a:t>Vehicles were on private property solely due to a chronically malfunctioning gate, which prevented members from parking on the school parking lot.</a:t>
            </a:r>
          </a:p>
        </p:txBody>
      </p:sp>
      <p:sp>
        <p:nvSpPr>
          <p:cNvPr id="3" name="AutoShape 2" descr="Image result for starbucks logo"/>
          <p:cNvSpPr>
            <a:spLocks noChangeAspect="1" noChangeArrowheads="1"/>
          </p:cNvSpPr>
          <p:nvPr/>
        </p:nvSpPr>
        <p:spPr bwMode="auto">
          <a:xfrm>
            <a:off x="3124200" y="1981200"/>
            <a:ext cx="762000" cy="762003"/>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Tree>
    <p:extLst>
      <p:ext uri="{BB962C8B-B14F-4D97-AF65-F5344CB8AC3E}">
        <p14:creationId xmlns:p14="http://schemas.microsoft.com/office/powerpoint/2010/main" val="643029400"/>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4800" b="1" dirty="0" smtClean="0"/>
              <a:t>Our School &amp; Union Works Because You Do!</a:t>
            </a:r>
            <a:endParaRPr lang="en-US" sz="4800" b="1" dirty="0"/>
          </a:p>
        </p:txBody>
      </p:sp>
      <p:sp>
        <p:nvSpPr>
          <p:cNvPr id="4" name="Content Placeholder 3"/>
          <p:cNvSpPr>
            <a:spLocks noGrp="1"/>
          </p:cNvSpPr>
          <p:nvPr>
            <p:ph sz="half" idx="1"/>
          </p:nvPr>
        </p:nvSpPr>
        <p:spPr>
          <a:xfrm>
            <a:off x="152400" y="1600200"/>
            <a:ext cx="4343400" cy="5105400"/>
          </a:xfrm>
        </p:spPr>
        <p:txBody>
          <a:bodyPr/>
          <a:lstStyle/>
          <a:p>
            <a:pPr marL="0" indent="0">
              <a:buNone/>
            </a:pPr>
            <a:r>
              <a:rPr lang="en-US" dirty="0" smtClean="0">
                <a:solidFill>
                  <a:srgbClr val="FF0000"/>
                </a:solidFill>
              </a:rPr>
              <a:t>[Recognize a member who upholds our union mission of collaboration, professionalism, and social justice]</a:t>
            </a:r>
          </a:p>
          <a:p>
            <a:pPr marL="0" indent="0">
              <a:buNone/>
            </a:pPr>
            <a:endParaRPr lang="en-US" dirty="0">
              <a:solidFill>
                <a:srgbClr val="FF0000"/>
              </a:solidFill>
            </a:endParaRPr>
          </a:p>
          <a:p>
            <a:pPr marL="0" indent="0">
              <a:buNone/>
            </a:pPr>
            <a:r>
              <a:rPr lang="en-US" dirty="0" smtClean="0">
                <a:solidFill>
                  <a:srgbClr val="FF0000"/>
                </a:solidFill>
              </a:rPr>
              <a:t>Make AMU time a place to build and foment member trust, solidarity, and recognition! </a:t>
            </a:r>
            <a:r>
              <a:rPr lang="en-US" dirty="0" smtClean="0">
                <a:solidFill>
                  <a:srgbClr val="FF0000"/>
                </a:solidFill>
                <a:sym typeface="Wingdings" panose="05000000000000000000" pitchFamily="2" charset="2"/>
              </a:rPr>
              <a:t></a:t>
            </a:r>
            <a:r>
              <a:rPr lang="en-US" dirty="0" smtClean="0">
                <a:solidFill>
                  <a:srgbClr val="FF0000"/>
                </a:solidFill>
              </a:rPr>
              <a:t> </a:t>
            </a:r>
            <a:endParaRPr lang="en-US" dirty="0">
              <a:solidFill>
                <a:srgbClr val="FF0000"/>
              </a:solidFill>
            </a:endParaRPr>
          </a:p>
        </p:txBody>
      </p:sp>
      <p:sp>
        <p:nvSpPr>
          <p:cNvPr id="5" name="Content Placeholder 4"/>
          <p:cNvSpPr>
            <a:spLocks noGrp="1"/>
          </p:cNvSpPr>
          <p:nvPr>
            <p:ph sz="half" idx="2"/>
          </p:nvPr>
        </p:nvSpPr>
        <p:spPr>
          <a:xfrm>
            <a:off x="4648200" y="1600200"/>
            <a:ext cx="4343400" cy="5105400"/>
          </a:xfrm>
        </p:spPr>
        <p:txBody>
          <a:bodyPr>
            <a:normAutofit/>
          </a:bodyPr>
          <a:lstStyle/>
          <a:p>
            <a:pPr marL="0" indent="0" algn="ctr">
              <a:buNone/>
            </a:pPr>
            <a:r>
              <a:rPr lang="en-US" sz="4000" dirty="0" smtClean="0">
                <a:solidFill>
                  <a:srgbClr val="FF0000"/>
                </a:solidFill>
              </a:rPr>
              <a:t>[picture?]</a:t>
            </a:r>
          </a:p>
          <a:p>
            <a:pPr marL="0" indent="0" algn="ctr">
              <a:buNone/>
            </a:pPr>
            <a:endParaRPr lang="en-US" sz="4000" dirty="0">
              <a:solidFill>
                <a:srgbClr val="FF0000"/>
              </a:solidFill>
            </a:endParaRPr>
          </a:p>
          <a:p>
            <a:pPr marL="0" indent="0" algn="ctr">
              <a:buNone/>
            </a:pPr>
            <a:r>
              <a:rPr lang="en-US" sz="4000" dirty="0" smtClean="0">
                <a:solidFill>
                  <a:srgbClr val="FF0000"/>
                </a:solidFill>
              </a:rPr>
              <a:t>[Lesson example?]</a:t>
            </a:r>
            <a:endParaRPr lang="en-US" sz="4000" dirty="0">
              <a:solidFill>
                <a:srgbClr val="FF0000"/>
              </a:solidFill>
            </a:endParaRPr>
          </a:p>
        </p:txBody>
      </p:sp>
    </p:spTree>
    <p:extLst>
      <p:ext uri="{BB962C8B-B14F-4D97-AF65-F5344CB8AC3E}">
        <p14:creationId xmlns:p14="http://schemas.microsoft.com/office/powerpoint/2010/main" val="2036950012"/>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05000" y="228600"/>
            <a:ext cx="7086600" cy="1066800"/>
          </a:xfrm>
        </p:spPr>
        <p:txBody>
          <a:bodyPr>
            <a:noAutofit/>
          </a:bodyPr>
          <a:lstStyle/>
          <a:p>
            <a:pPr algn="l"/>
            <a:r>
              <a:rPr lang="en-US" sz="4800" b="1" dirty="0" smtClean="0"/>
              <a:t>Our School &amp; Union Works Because You Do!</a:t>
            </a:r>
            <a:endParaRPr lang="en-US" sz="4800" b="1" dirty="0"/>
          </a:p>
        </p:txBody>
      </p:sp>
      <p:sp>
        <p:nvSpPr>
          <p:cNvPr id="4" name="Content Placeholder 3"/>
          <p:cNvSpPr>
            <a:spLocks noGrp="1"/>
          </p:cNvSpPr>
          <p:nvPr>
            <p:ph sz="half" idx="1"/>
          </p:nvPr>
        </p:nvSpPr>
        <p:spPr>
          <a:xfrm>
            <a:off x="-228600" y="1828800"/>
            <a:ext cx="5791200" cy="5562600"/>
          </a:xfrm>
        </p:spPr>
        <p:txBody>
          <a:bodyPr>
            <a:normAutofit fontScale="77500" lnSpcReduction="20000"/>
          </a:bodyPr>
          <a:lstStyle/>
          <a:p>
            <a:r>
              <a:rPr lang="en-US" dirty="0" smtClean="0"/>
              <a:t>This month, we want to recognize a fellow member and colleague for upholding our union mission and values of collaboration, professionalism, and social justice.</a:t>
            </a:r>
          </a:p>
          <a:p>
            <a:endParaRPr lang="en-US" dirty="0" smtClean="0"/>
          </a:p>
          <a:p>
            <a:r>
              <a:rPr lang="en-US" dirty="0" smtClean="0"/>
              <a:t>Ms. Mac runs a rigorous </a:t>
            </a:r>
            <a:r>
              <a:rPr lang="en-US" dirty="0"/>
              <a:t>E</a:t>
            </a:r>
            <a:r>
              <a:rPr lang="en-US" dirty="0" smtClean="0"/>
              <a:t>nglish class, where there is no compromise when it comes to a students learning, a culturally relevant curriculum, and social justice.</a:t>
            </a:r>
          </a:p>
          <a:p>
            <a:endParaRPr lang="en-US" dirty="0" smtClean="0"/>
          </a:p>
          <a:p>
            <a:r>
              <a:rPr lang="en-US" dirty="0" smtClean="0"/>
              <a:t>With poems like “Legal Alien” and “Black Rage,” she is </a:t>
            </a:r>
            <a:r>
              <a:rPr lang="en-US" dirty="0" err="1" smtClean="0"/>
              <a:t>CATCHing</a:t>
            </a:r>
            <a:r>
              <a:rPr lang="en-US" dirty="0" smtClean="0"/>
              <a:t> more than just high benchmark scores! She is valuing, uplifting, and preserving our students’ cultural legacies and lived experiences!  </a:t>
            </a:r>
            <a:endParaRPr lang="en-US" dirty="0"/>
          </a:p>
        </p:txBody>
      </p:sp>
      <p:pic>
        <p:nvPicPr>
          <p:cNvPr id="3" name="Content Placeholder 2"/>
          <p:cNvPicPr>
            <a:picLocks noGrp="1" noChangeAspect="1"/>
          </p:cNvPicPr>
          <p:nvPr>
            <p:ph sz="half" idx="2"/>
          </p:nvPr>
        </p:nvPicPr>
        <p:blipFill rotWithShape="1">
          <a:blip r:embed="rId2">
            <a:extLst>
              <a:ext uri="{28A0092B-C50C-407E-A947-70E740481C1C}">
                <a14:useLocalDpi xmlns:a14="http://schemas.microsoft.com/office/drawing/2010/main" val="0"/>
              </a:ext>
            </a:extLst>
          </a:blip>
          <a:srcRect l="13582" t="4478" r="8806" b="7463"/>
          <a:stretch/>
        </p:blipFill>
        <p:spPr>
          <a:xfrm>
            <a:off x="5562600" y="1590431"/>
            <a:ext cx="3733800" cy="5648569"/>
          </a:xfr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40927" y="71628"/>
            <a:ext cx="1701589" cy="1299972"/>
          </a:xfrm>
          <a:prstGeom prst="rect">
            <a:avLst/>
          </a:prstGeom>
        </p:spPr>
      </p:pic>
      <p:sp>
        <p:nvSpPr>
          <p:cNvPr id="5" name="Rectangle 4"/>
          <p:cNvSpPr/>
          <p:nvPr/>
        </p:nvSpPr>
        <p:spPr>
          <a:xfrm rot="1713309">
            <a:off x="-780122" y="1915249"/>
            <a:ext cx="10600048" cy="2215991"/>
          </a:xfrm>
          <a:prstGeom prst="rect">
            <a:avLst/>
          </a:prstGeom>
          <a:noFill/>
        </p:spPr>
        <p:txBody>
          <a:bodyPr wrap="square" lIns="91440" tIns="45720" rIns="91440" bIns="45720">
            <a:spAutoFit/>
          </a:bodyPr>
          <a:lstStyle/>
          <a:p>
            <a:pPr algn="ctr"/>
            <a:r>
              <a:rPr lang="en-US" sz="13800" b="1" cap="none" spc="0" dirty="0" smtClean="0">
                <a:ln w="22225">
                  <a:solidFill>
                    <a:schemeClr val="accent2"/>
                  </a:solidFill>
                  <a:prstDash val="solid"/>
                </a:ln>
                <a:solidFill>
                  <a:schemeClr val="accent2">
                    <a:lumMod val="40000"/>
                    <a:lumOff val="60000"/>
                  </a:schemeClr>
                </a:solidFill>
                <a:effectLst/>
              </a:rPr>
              <a:t>EXAMPLE</a:t>
            </a:r>
            <a:endParaRPr lang="en-US" sz="13800" b="1" cap="none" spc="0" dirty="0">
              <a:ln w="22225">
                <a:solidFill>
                  <a:schemeClr val="accent2"/>
                </a:solidFill>
                <a:prstDash val="solid"/>
              </a:ln>
              <a:solidFill>
                <a:schemeClr val="accent2">
                  <a:lumMod val="40000"/>
                  <a:lumOff val="60000"/>
                </a:schemeClr>
              </a:solidFill>
              <a:effectLst/>
            </a:endParaRPr>
          </a:p>
        </p:txBody>
      </p:sp>
    </p:spTree>
    <p:extLst>
      <p:ext uri="{BB962C8B-B14F-4D97-AF65-F5344CB8AC3E}">
        <p14:creationId xmlns:p14="http://schemas.microsoft.com/office/powerpoint/2010/main" val="3179849315"/>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Grid">
      <a:majorFont>
        <a:latin typeface="Franklin Gothic Medium"/>
        <a:ea typeface=""/>
        <a:cs typeface=""/>
        <a:font script="Jpan" typeface="HG創英角ｺﾞｼｯｸUB"/>
        <a:font script="Hang" typeface="HY견고딕"/>
        <a:font script="Hans" typeface="微软雅黑"/>
        <a:font script="Hant" typeface="微軟正黑體"/>
        <a:font script="Arab" typeface="Arial Bold"/>
        <a:font script="Hebr" typeface="Arial Bold"/>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Bold"/>
        <a:font script="Uigh" typeface="Microsoft Uighur"/>
        <a:font script="Geor" typeface="Sylfaen"/>
      </a:majorFont>
      <a:minorFont>
        <a:latin typeface="Franklin Gothic Medium"/>
        <a:ea typeface=""/>
        <a:cs typeface=""/>
        <a:font script="Jpan" typeface="HG創英角ｺﾞｼｯｸUB"/>
        <a:font script="Hang" typeface="HY견고딕"/>
        <a:font script="Hans" typeface="微软雅黑"/>
        <a:font script="Hant" typeface="微軟正黑體"/>
        <a:font script="Arab" typeface="Arial Bold"/>
        <a:font script="Hebr" typeface="Arial Bold"/>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Bold"/>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7640</TotalTime>
  <Words>1319</Words>
  <Application>Microsoft Office PowerPoint</Application>
  <PresentationFormat>On-screen Show (4:3)</PresentationFormat>
  <Paragraphs>118</Paragraphs>
  <Slides>17</Slides>
  <Notes>5</Notes>
  <HiddenSlides>0</HiddenSlides>
  <MMClips>1</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17</vt:i4>
      </vt:variant>
    </vt:vector>
  </HeadingPairs>
  <TitlesOfParts>
    <vt:vector size="22" baseType="lpstr">
      <vt:lpstr>Arial</vt:lpstr>
      <vt:lpstr>Calibri</vt:lpstr>
      <vt:lpstr>Franklin Gothic Medium</vt:lpstr>
      <vt:lpstr>Wingdings</vt:lpstr>
      <vt:lpstr>Office Theme</vt:lpstr>
      <vt:lpstr>AMU TIME</vt:lpstr>
      <vt:lpstr>Guiding Questions for  “AMU TEACHER TALK”</vt:lpstr>
      <vt:lpstr>This Day In Labor History…</vt:lpstr>
      <vt:lpstr>This Day In Labor History…</vt:lpstr>
      <vt:lpstr>Sanctuary Resolution</vt:lpstr>
      <vt:lpstr>Sanctuary Resolution</vt:lpstr>
      <vt:lpstr>Sanctuary Resolution</vt:lpstr>
      <vt:lpstr>PowerPoint Presentation</vt:lpstr>
      <vt:lpstr>CTA STATE WIDE DAY OF ACTION</vt:lpstr>
      <vt:lpstr>Not sure what Unions have done for you?</vt:lpstr>
      <vt:lpstr>5K Fun(d) Run!</vt:lpstr>
      <vt:lpstr>5K Fun(d) Run!</vt:lpstr>
      <vt:lpstr>In the works for May</vt:lpstr>
      <vt:lpstr>Evaluation Committee Update</vt:lpstr>
      <vt:lpstr>Grievance Chair Update</vt:lpstr>
      <vt:lpstr>Our School &amp; Union Works Because You Do!</vt:lpstr>
      <vt:lpstr>Our School &amp; Union Works Because You Do!</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John Sirjord</dc:creator>
  <cp:lastModifiedBy>Angel Maldonado</cp:lastModifiedBy>
  <cp:revision>210</cp:revision>
  <dcterms:created xsi:type="dcterms:W3CDTF">2013-02-21T17:33:18Z</dcterms:created>
  <dcterms:modified xsi:type="dcterms:W3CDTF">2017-04-18T18:41:19Z</dcterms:modified>
</cp:coreProperties>
</file>