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9" r:id="rId3"/>
    <p:sldId id="261" r:id="rId4"/>
    <p:sldId id="264" r:id="rId5"/>
    <p:sldId id="267" r:id="rId6"/>
    <p:sldId id="268" r:id="rId7"/>
    <p:sldId id="272" r:id="rId8"/>
    <p:sldId id="276" r:id="rId9"/>
    <p:sldId id="285" r:id="rId10"/>
    <p:sldId id="278" r:id="rId11"/>
    <p:sldId id="279" r:id="rId12"/>
    <p:sldId id="283" r:id="rId13"/>
    <p:sldId id="282" r:id="rId14"/>
  </p:sldIdLst>
  <p:sldSz cx="9144000" cy="5143500" type="screen16x9"/>
  <p:notesSz cx="6858000" cy="9144000"/>
  <p:embeddedFontLst>
    <p:embeddedFont>
      <p:font typeface="Lato Light" panose="020B0604020202020204" charset="0"/>
      <p:regular r:id="rId16"/>
      <p:bold r:id="rId17"/>
      <p:italic r:id="rId18"/>
      <p:boldItalic r:id="rId19"/>
    </p:embeddedFont>
    <p:embeddedFont>
      <p:font typeface="Lato Hairline" panose="020F0202020204030203"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61C07A-FB55-4008-A620-022E740E339B}">
  <a:tblStyle styleId="{A661C07A-FB55-4008-A620-022E740E339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144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712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47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5617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901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4951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Shape 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Shape 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Shape 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Shape 4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696498" y="1499988"/>
            <a:ext cx="52503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LGBTQ+ Heroes</a:t>
            </a:r>
            <a:endParaRPr dirty="0"/>
          </a:p>
        </p:txBody>
      </p:sp>
      <p:pic>
        <p:nvPicPr>
          <p:cNvPr id="1028" name="Picture 4" descr="https://static.wixstatic.com/media/5d8259_caa1c1bfe51e489ebd1d02aa73680e42~mv2_d_1771_1353_s_2.png/v1/crop/x_9,y_0,w_1752,h_1173/fill/w_189,h_124,al_c,usm_0.66_1.00_0.01/5d8259_caa1c1bfe51e489ebd1d02aa73680e42~mv2_d_1771_1353_s_2.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778953" y="4224625"/>
            <a:ext cx="1273839" cy="835747"/>
          </a:xfrm>
          <a:prstGeom prst="rect">
            <a:avLst/>
          </a:prstGeom>
          <a:noFill/>
          <a:extLst>
            <a:ext uri="{909E8E84-426E-40DD-AFC4-6F175D3DCCD1}">
              <a14:hiddenFill xmlns:a14="http://schemas.microsoft.com/office/drawing/2010/main">
                <a:solidFill>
                  <a:srgbClr val="FFFFFF"/>
                </a:solidFill>
              </a14:hiddenFill>
            </a:ext>
          </a:extLst>
        </p:spPr>
      </p:pic>
      <p:sp>
        <p:nvSpPr>
          <p:cNvPr id="8" name="Shape 60"/>
          <p:cNvSpPr txBox="1">
            <a:spLocks/>
          </p:cNvSpPr>
          <p:nvPr/>
        </p:nvSpPr>
        <p:spPr>
          <a:xfrm>
            <a:off x="2528653" y="3900572"/>
            <a:ext cx="52503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9pPr>
          </a:lstStyle>
          <a:p>
            <a:r>
              <a:rPr lang="en-US" sz="1400" dirty="0" smtClean="0"/>
              <a:t>Created by AMU Human Rights Committee 2018</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Frida Kahlo</a:t>
            </a:r>
            <a:endParaRPr lang="en-US" dirty="0"/>
          </a:p>
        </p:txBody>
      </p:sp>
      <p:sp>
        <p:nvSpPr>
          <p:cNvPr id="1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Artist</a:t>
            </a:r>
            <a:endParaRPr lang="en-US" sz="1800" b="1" dirty="0"/>
          </a:p>
          <a:p>
            <a:pPr marL="0" indent="0">
              <a:spcBef>
                <a:spcPts val="600"/>
              </a:spcBef>
              <a:buClr>
                <a:schemeClr val="dk1"/>
              </a:buClr>
              <a:buSzPts val="1100"/>
              <a:buFont typeface="Arial"/>
              <a:buNone/>
            </a:pPr>
            <a:r>
              <a:rPr lang="en-US" sz="1800" b="1" dirty="0" smtClean="0"/>
              <a:t>Mexican artist whose work explored many different themes of </a:t>
            </a:r>
            <a:r>
              <a:rPr lang="en-US" sz="1800" b="1" dirty="0" err="1" smtClean="0"/>
              <a:t>identidy</a:t>
            </a:r>
            <a:r>
              <a:rPr lang="en-US" sz="1800" b="1" dirty="0" smtClean="0"/>
              <a:t>, gender, class, race. </a:t>
            </a:r>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708" y="578069"/>
            <a:ext cx="2943061" cy="3966341"/>
          </a:xfrm>
          <a:prstGeom prst="rect">
            <a:avLst/>
          </a:prstGeom>
        </p:spPr>
      </p:pic>
    </p:spTree>
    <p:extLst>
      <p:ext uri="{BB962C8B-B14F-4D97-AF65-F5344CB8AC3E}">
        <p14:creationId xmlns:p14="http://schemas.microsoft.com/office/powerpoint/2010/main" val="233105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Janelle </a:t>
            </a:r>
            <a:r>
              <a:rPr lang="en-US" dirty="0" err="1" smtClean="0"/>
              <a:t>Monae</a:t>
            </a:r>
            <a:endParaRPr lang="en-US" dirty="0"/>
          </a:p>
        </p:txBody>
      </p:sp>
      <p:sp>
        <p:nvSpPr>
          <p:cNvPr id="1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Singer, songwriter, producer, actress, and model. </a:t>
            </a:r>
            <a:r>
              <a:rPr lang="en-US" sz="1800" b="1" dirty="0" err="1" smtClean="0"/>
              <a:t>Monae</a:t>
            </a:r>
            <a:r>
              <a:rPr lang="en-US" sz="1800" b="1" dirty="0" smtClean="0"/>
              <a:t> has received major awards and nominations for her work in both music and film. In 2018 she stated that she identifies as both bisexual and pansexual. </a:t>
            </a:r>
          </a:p>
          <a:p>
            <a:pPr marL="0" indent="0">
              <a:spcBef>
                <a:spcPts val="600"/>
              </a:spcBef>
              <a:buClr>
                <a:schemeClr val="dk1"/>
              </a:buClr>
              <a:buSzPts val="1100"/>
              <a:buFont typeface="Arial"/>
              <a:buNone/>
            </a:pPr>
            <a:endParaRPr lang="en-US" sz="1800" b="1" dirty="0" smtClean="0"/>
          </a:p>
          <a:p>
            <a:pPr marL="0" lvl="0" indent="0">
              <a:spcBef>
                <a:spcPts val="600"/>
              </a:spcBef>
              <a:buClr>
                <a:schemeClr val="dk1"/>
              </a:buClr>
              <a:buSzPts val="1100"/>
            </a:pPr>
            <a:endParaRPr lang="en-US" sz="1800" strike="sngStrike" dirty="0"/>
          </a:p>
          <a:p>
            <a:pPr marL="0" indent="0">
              <a:spcBef>
                <a:spcPts val="600"/>
              </a:spcBef>
              <a:buClr>
                <a:schemeClr val="dk1"/>
              </a:buClr>
              <a:buSzPts val="1100"/>
              <a:buFont typeface="Arial"/>
              <a:buNone/>
            </a:pPr>
            <a:endParaRPr lang="en-US" sz="1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395" y="920913"/>
            <a:ext cx="3486150" cy="3486150"/>
          </a:xfrm>
          <a:prstGeom prst="rect">
            <a:avLst/>
          </a:prstGeom>
        </p:spPr>
      </p:pic>
    </p:spTree>
    <p:extLst>
      <p:ext uri="{BB962C8B-B14F-4D97-AF65-F5344CB8AC3E}">
        <p14:creationId xmlns:p14="http://schemas.microsoft.com/office/powerpoint/2010/main" val="118536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Michael Sam </a:t>
            </a:r>
            <a:endParaRPr lang="en-US" dirty="0"/>
          </a:p>
        </p:txBody>
      </p:sp>
      <p:sp>
        <p:nvSpPr>
          <p:cNvPr id="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NOVELIST &amp; SOCIAL CRITIC</a:t>
            </a:r>
          </a:p>
          <a:p>
            <a:pPr marL="0" lvl="0" indent="0">
              <a:spcBef>
                <a:spcPts val="600"/>
              </a:spcBef>
              <a:buClr>
                <a:schemeClr val="dk1"/>
              </a:buClr>
              <a:buSzPts val="1100"/>
            </a:pPr>
            <a:r>
              <a:rPr lang="en-US" sz="1800" dirty="0" smtClean="0"/>
              <a:t>First openly gay football player to be drafted in the NFL. Sam is also a motivational speaker, and an advocate for LGBTQ rights. </a:t>
            </a:r>
            <a:endParaRPr lang="en-US" sz="1800" dirty="0"/>
          </a:p>
          <a:p>
            <a:pPr marL="0" indent="0">
              <a:spcBef>
                <a:spcPts val="600"/>
              </a:spcBef>
              <a:buClr>
                <a:schemeClr val="dk1"/>
              </a:buClr>
              <a:buSzPts val="1100"/>
              <a:buFont typeface="Arial"/>
              <a:buNone/>
            </a:pPr>
            <a:endParaRPr lang="en-US" sz="1800" dirty="0" smtClean="0"/>
          </a:p>
        </p:txBody>
      </p:sp>
      <p:pic>
        <p:nvPicPr>
          <p:cNvPr id="3" name="Picture 2"/>
          <p:cNvPicPr>
            <a:picLocks noChangeAspect="1"/>
          </p:cNvPicPr>
          <p:nvPr/>
        </p:nvPicPr>
        <p:blipFill>
          <a:blip r:embed="rId3"/>
          <a:stretch>
            <a:fillRect/>
          </a:stretch>
        </p:blipFill>
        <p:spPr>
          <a:xfrm>
            <a:off x="5463955" y="485570"/>
            <a:ext cx="2724567" cy="3999939"/>
          </a:xfrm>
          <a:prstGeom prst="rect">
            <a:avLst/>
          </a:prstGeom>
        </p:spPr>
      </p:pic>
    </p:spTree>
    <p:extLst>
      <p:ext uri="{BB962C8B-B14F-4D97-AF65-F5344CB8AC3E}">
        <p14:creationId xmlns:p14="http://schemas.microsoft.com/office/powerpoint/2010/main" val="296769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Jason Collins</a:t>
            </a:r>
            <a:endParaRPr lang="en-US" dirty="0"/>
          </a:p>
        </p:txBody>
      </p:sp>
      <p:sp>
        <p:nvSpPr>
          <p:cNvPr id="1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NBA Player</a:t>
            </a:r>
          </a:p>
          <a:p>
            <a:pPr marL="0" indent="0">
              <a:spcBef>
                <a:spcPts val="600"/>
              </a:spcBef>
              <a:buClr>
                <a:schemeClr val="dk1"/>
              </a:buClr>
              <a:buSzPts val="1100"/>
              <a:buFont typeface="Arial"/>
              <a:buNone/>
            </a:pPr>
            <a:r>
              <a:rPr lang="en-US" sz="1800" dirty="0" smtClean="0"/>
              <a:t>Collins is a retired athlete who played 13 seasons in the NBA. He played college basketball for Stanford University where he was an All-American in 2000-01. A free agent in 2014, he signed with the New York Nets and became the first publicly gay athlete to plan in any of four major North American professional sports </a:t>
            </a:r>
            <a:r>
              <a:rPr lang="en-US" sz="1800" dirty="0" err="1" smtClean="0"/>
              <a:t>leages</a:t>
            </a:r>
            <a:r>
              <a:rPr lang="en-US" sz="1800" dirty="0" smtClean="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500" y="485570"/>
            <a:ext cx="2444210" cy="3947746"/>
          </a:xfrm>
          <a:prstGeom prst="rect">
            <a:avLst/>
          </a:prstGeom>
        </p:spPr>
      </p:pic>
    </p:spTree>
    <p:extLst>
      <p:ext uri="{BB962C8B-B14F-4D97-AF65-F5344CB8AC3E}">
        <p14:creationId xmlns:p14="http://schemas.microsoft.com/office/powerpoint/2010/main" val="191281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James Baldwin</a:t>
            </a:r>
            <a:endParaRPr lang="en-US" dirty="0"/>
          </a:p>
        </p:txBody>
      </p:sp>
      <p:sp>
        <p:nvSpPr>
          <p:cNvPr id="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NOVELIST &amp; SOCIAL CRITIC</a:t>
            </a:r>
          </a:p>
          <a:p>
            <a:pPr marL="0" lvl="0" indent="0">
              <a:spcBef>
                <a:spcPts val="600"/>
              </a:spcBef>
              <a:buClr>
                <a:schemeClr val="dk1"/>
              </a:buClr>
              <a:buSzPts val="1100"/>
            </a:pPr>
            <a:r>
              <a:rPr lang="en-US" sz="1800" dirty="0" smtClean="0"/>
              <a:t>Baldwin’s many well-known writings explore race, sexual orientation, class, and more in 20</a:t>
            </a:r>
            <a:r>
              <a:rPr lang="en-US" sz="1800" baseline="30000" dirty="0" smtClean="0"/>
              <a:t>th</a:t>
            </a:r>
            <a:r>
              <a:rPr lang="en-US" sz="1800" dirty="0" smtClean="0"/>
              <a:t>-century America. He won many awards for his novels and plays during his career.</a:t>
            </a:r>
            <a:endParaRPr lang="en-US" sz="1800" dirty="0"/>
          </a:p>
          <a:p>
            <a:pPr marL="0" indent="0">
              <a:spcBef>
                <a:spcPts val="600"/>
              </a:spcBef>
              <a:buClr>
                <a:schemeClr val="dk1"/>
              </a:buClr>
              <a:buSzPts val="1100"/>
              <a:buFont typeface="Arial"/>
              <a:buNone/>
            </a:pPr>
            <a:endParaRPr lang="en-US" sz="1800" dirty="0" smtClean="0"/>
          </a:p>
        </p:txBody>
      </p:sp>
      <p:pic>
        <p:nvPicPr>
          <p:cNvPr id="3074" name="Picture 2" descr="James Baldw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2" y="637953"/>
            <a:ext cx="3759777" cy="3759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Bayard Rustin</a:t>
            </a:r>
            <a:endParaRPr lang="en-US" dirty="0"/>
          </a:p>
        </p:txBody>
      </p:sp>
      <p:sp>
        <p:nvSpPr>
          <p:cNvPr id="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CIVIL RIGHTS ACTIVIST</a:t>
            </a:r>
          </a:p>
          <a:p>
            <a:pPr marL="0" lvl="0" indent="0">
              <a:spcBef>
                <a:spcPts val="600"/>
              </a:spcBef>
              <a:buClr>
                <a:schemeClr val="dk1"/>
              </a:buClr>
              <a:buSzPts val="1100"/>
            </a:pPr>
            <a:r>
              <a:rPr lang="en-US" sz="1800" dirty="0" smtClean="0"/>
              <a:t>Rustin was a leading strategist of the Civil Rights Movement from 1955 to 1968. He worked with many other well-known leaders, including Dr. King and </a:t>
            </a:r>
            <a:r>
              <a:rPr lang="en-US" sz="1800" dirty="0" err="1" smtClean="0"/>
              <a:t>Stokely</a:t>
            </a:r>
            <a:r>
              <a:rPr lang="en-US" sz="1800" dirty="0" smtClean="0"/>
              <a:t> Carmichael, in organizations such as the Congress on Racial Equality and the Student Nonviolent Coordinating Committee.</a:t>
            </a:r>
            <a:endParaRPr lang="en-US" sz="1800" dirty="0"/>
          </a:p>
          <a:p>
            <a:pPr marL="0" indent="0">
              <a:spcBef>
                <a:spcPts val="600"/>
              </a:spcBef>
              <a:buClr>
                <a:schemeClr val="dk1"/>
              </a:buClr>
              <a:buSzPts val="1100"/>
              <a:buFont typeface="Arial"/>
              <a:buNone/>
            </a:pPr>
            <a:endParaRPr lang="en-US" sz="1800" dirty="0" smtClean="0"/>
          </a:p>
        </p:txBody>
      </p:sp>
      <p:pic>
        <p:nvPicPr>
          <p:cNvPr id="4098" name="Picture 2" descr="Bayard Rus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87" y="602455"/>
            <a:ext cx="3927753" cy="3927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1"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Audre Lorde</a:t>
            </a:r>
            <a:endParaRPr lang="en-US" dirty="0"/>
          </a:p>
        </p:txBody>
      </p:sp>
      <p:sp>
        <p:nvSpPr>
          <p:cNvPr id="12" name="Shape 67"/>
          <p:cNvSpPr txBox="1">
            <a:spLocks/>
          </p:cNvSpPr>
          <p:nvPr/>
        </p:nvSpPr>
        <p:spPr>
          <a:xfrm>
            <a:off x="457200" y="1342970"/>
            <a:ext cx="3997842"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WRITER, LIBRARIAN, CIVIL RIGHTS ACTIVIST</a:t>
            </a:r>
          </a:p>
          <a:p>
            <a:pPr marL="0" lvl="0" indent="0">
              <a:spcBef>
                <a:spcPts val="600"/>
              </a:spcBef>
              <a:buClr>
                <a:schemeClr val="dk1"/>
              </a:buClr>
              <a:buSzPts val="1100"/>
            </a:pPr>
            <a:r>
              <a:rPr lang="en-US" sz="1800" dirty="0" smtClean="0"/>
              <a:t>Lorde’s poems and writings often deal with civil rights, feminism, and the exploration of Black female identity. She was a professor at Lehman College, the John Jay College of Criminal Justice, and Hunter College. </a:t>
            </a:r>
            <a:endParaRPr lang="en-US" sz="1800" dirty="0"/>
          </a:p>
          <a:p>
            <a:pPr marL="0" indent="0">
              <a:spcBef>
                <a:spcPts val="600"/>
              </a:spcBef>
              <a:buClr>
                <a:schemeClr val="dk1"/>
              </a:buClr>
              <a:buSzPts val="1100"/>
              <a:buFont typeface="Arial"/>
              <a:buNone/>
            </a:pPr>
            <a:endParaRPr lang="en-US" sz="1800" dirty="0" smtClean="0"/>
          </a:p>
        </p:txBody>
      </p:sp>
      <p:pic>
        <p:nvPicPr>
          <p:cNvPr id="6146" name="Picture 2" descr="Image result for audre lorde"/>
          <p:cNvPicPr>
            <a:picLocks noChangeAspect="1" noChangeArrowheads="1"/>
          </p:cNvPicPr>
          <p:nvPr/>
        </p:nvPicPr>
        <p:blipFill rotWithShape="1">
          <a:blip r:embed="rId3">
            <a:extLst>
              <a:ext uri="{28A0092B-C50C-407E-A947-70E740481C1C}">
                <a14:useLocalDpi xmlns:a14="http://schemas.microsoft.com/office/drawing/2010/main" val="0"/>
              </a:ext>
            </a:extLst>
          </a:blip>
          <a:srcRect r="50200"/>
          <a:stretch/>
        </p:blipFill>
        <p:spPr bwMode="auto">
          <a:xfrm>
            <a:off x="4727576" y="410924"/>
            <a:ext cx="3246843" cy="4459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8"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Laverne Cox</a:t>
            </a:r>
            <a:endParaRPr lang="en-US" dirty="0"/>
          </a:p>
        </p:txBody>
      </p:sp>
      <p:sp>
        <p:nvSpPr>
          <p:cNvPr id="9"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ACTRESS &amp; LGBTQ+ ADVOCATE</a:t>
            </a:r>
          </a:p>
          <a:p>
            <a:pPr marL="0" indent="0">
              <a:spcBef>
                <a:spcPts val="600"/>
              </a:spcBef>
              <a:buClr>
                <a:schemeClr val="dk1"/>
              </a:buClr>
              <a:buSzPts val="1100"/>
              <a:buFont typeface="Arial"/>
              <a:buNone/>
            </a:pPr>
            <a:r>
              <a:rPr lang="en-US" sz="1800" dirty="0" smtClean="0"/>
              <a:t>Cox was the first transgender person to be nominated for a Primetime Emmy Award in the acting category for her work on </a:t>
            </a:r>
            <a:r>
              <a:rPr lang="en-US" sz="1800" i="1" dirty="0" smtClean="0"/>
              <a:t>Orange is the New Black</a:t>
            </a:r>
            <a:r>
              <a:rPr lang="en-US" sz="1800" dirty="0" smtClean="0"/>
              <a:t>. She has broken many barriers and continues to advocate for transgender people of color.</a:t>
            </a:r>
          </a:p>
        </p:txBody>
      </p:sp>
      <p:pic>
        <p:nvPicPr>
          <p:cNvPr id="7170" name="Picture 2" descr="Image result for laverne c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393" y="482920"/>
            <a:ext cx="3955561" cy="3955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6"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Sylvia Rivera</a:t>
            </a:r>
            <a:endParaRPr lang="en-US" dirty="0"/>
          </a:p>
        </p:txBody>
      </p:sp>
      <p:sp>
        <p:nvSpPr>
          <p:cNvPr id="7"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ACTIVIST &amp; DRAG QUEEN</a:t>
            </a:r>
          </a:p>
          <a:p>
            <a:pPr marL="0" lvl="0" indent="0">
              <a:spcBef>
                <a:spcPts val="600"/>
              </a:spcBef>
              <a:buClr>
                <a:schemeClr val="dk1"/>
              </a:buClr>
              <a:buSzPts val="1100"/>
            </a:pPr>
            <a:r>
              <a:rPr lang="en-US" sz="1800" dirty="0" smtClean="0"/>
              <a:t>Rivera’s activism on behalf of gay and transgender communities has made a lasting impact. She was a co-founder of multiple organizations, including the Gay Liberation Front and the Gay Activists Alliance. She was critical during the Stonewall Riots in 1969.</a:t>
            </a:r>
            <a:endParaRPr lang="en-US" sz="1800" dirty="0"/>
          </a:p>
          <a:p>
            <a:pPr marL="0" indent="0">
              <a:spcBef>
                <a:spcPts val="600"/>
              </a:spcBef>
              <a:buClr>
                <a:schemeClr val="dk1"/>
              </a:buClr>
              <a:buSzPts val="1100"/>
              <a:buFont typeface="Arial"/>
              <a:buNone/>
            </a:pPr>
            <a:endParaRPr lang="en-US" sz="1800" dirty="0" smtClean="0"/>
          </a:p>
        </p:txBody>
      </p:sp>
      <p:pic>
        <p:nvPicPr>
          <p:cNvPr id="8194" name="Picture 2" descr="Image result for sylvia riv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048" y="597830"/>
            <a:ext cx="3934536" cy="393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8"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sz="4000" dirty="0" err="1" smtClean="0"/>
              <a:t>Seimone</a:t>
            </a:r>
            <a:r>
              <a:rPr lang="en-US" sz="4000" dirty="0" smtClean="0"/>
              <a:t> Augustus</a:t>
            </a:r>
            <a:endParaRPr lang="en-US" sz="4000" dirty="0"/>
          </a:p>
        </p:txBody>
      </p:sp>
      <p:sp>
        <p:nvSpPr>
          <p:cNvPr id="9"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PROFESSIONAL BASKETBALL PLAYER</a:t>
            </a:r>
          </a:p>
          <a:p>
            <a:pPr marL="0" lvl="0" indent="0">
              <a:spcBef>
                <a:spcPts val="600"/>
              </a:spcBef>
              <a:buClr>
                <a:schemeClr val="dk1"/>
              </a:buClr>
              <a:buSzPts val="1100"/>
            </a:pPr>
            <a:r>
              <a:rPr lang="en-US" sz="1800" dirty="0" smtClean="0"/>
              <a:t>Originally from Baton Rouge, Louisiana, Augustus has led the Minnesota Lynx to 4 WNBA championships and has earned gold medals at the 2008, 2012, and 2016 Summer Olympics.</a:t>
            </a:r>
            <a:endParaRPr lang="en-US" sz="1800" dirty="0"/>
          </a:p>
          <a:p>
            <a:pPr marL="0" indent="0">
              <a:spcBef>
                <a:spcPts val="600"/>
              </a:spcBef>
              <a:buClr>
                <a:schemeClr val="dk1"/>
              </a:buClr>
              <a:buSzPts val="1100"/>
              <a:buFont typeface="Arial"/>
              <a:buNone/>
            </a:pPr>
            <a:endParaRPr lang="en-US" sz="1800" dirty="0" smtClean="0"/>
          </a:p>
        </p:txBody>
      </p:sp>
      <p:pic>
        <p:nvPicPr>
          <p:cNvPr id="9218" name="Picture 2" descr="Augustus 2012-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395" y="519930"/>
            <a:ext cx="3406743" cy="4283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7"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Emma Gonzalez</a:t>
            </a:r>
            <a:endParaRPr lang="en-US" dirty="0"/>
          </a:p>
        </p:txBody>
      </p:sp>
      <p:sp>
        <p:nvSpPr>
          <p:cNvPr id="18"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Activist</a:t>
            </a:r>
          </a:p>
          <a:p>
            <a:pPr marL="0" lvl="0" indent="0">
              <a:spcBef>
                <a:spcPts val="600"/>
              </a:spcBef>
              <a:buClr>
                <a:schemeClr val="dk1"/>
              </a:buClr>
              <a:buSzPts val="1100"/>
            </a:pPr>
            <a:r>
              <a:rPr lang="en-US" sz="1800" dirty="0" smtClean="0"/>
              <a:t>A survivor of the 2018 shooting at Marion </a:t>
            </a:r>
            <a:r>
              <a:rPr lang="en-US" sz="1800" dirty="0" err="1" smtClean="0"/>
              <a:t>Stoneman</a:t>
            </a:r>
            <a:r>
              <a:rPr lang="en-US" sz="1800" dirty="0" smtClean="0"/>
              <a:t> Douglass High School in Parkland, Florida, Gonzalez has become an outspoken activist for gun control and a leader of the March for Our Lives, the largest student protest in American history. Gonzalez is openly identifies as bisexual. </a:t>
            </a:r>
            <a:endParaRPr lang="en-US" sz="1800" dirty="0"/>
          </a:p>
          <a:p>
            <a:pPr marL="0" indent="0">
              <a:spcBef>
                <a:spcPts val="600"/>
              </a:spcBef>
              <a:buClr>
                <a:schemeClr val="dk1"/>
              </a:buClr>
              <a:buSzPts val="1100"/>
              <a:buFont typeface="Arial"/>
              <a:buNone/>
            </a:pPr>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888" y="378373"/>
            <a:ext cx="3161994" cy="4416192"/>
          </a:xfrm>
          <a:prstGeom prst="rect">
            <a:avLst/>
          </a:prstGeom>
        </p:spPr>
      </p:pic>
    </p:spTree>
    <p:extLst>
      <p:ext uri="{BB962C8B-B14F-4D97-AF65-F5344CB8AC3E}">
        <p14:creationId xmlns:p14="http://schemas.microsoft.com/office/powerpoint/2010/main" val="152286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5" name="Shape 65"/>
          <p:cNvSpPr txBox="1">
            <a:spLocks/>
          </p:cNvSpPr>
          <p:nvPr/>
        </p:nvSpPr>
        <p:spPr>
          <a:xfrm>
            <a:off x="457200" y="48557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US" dirty="0" smtClean="0"/>
              <a:t>Marsha P. Johnson</a:t>
            </a:r>
            <a:endParaRPr lang="en-US" dirty="0"/>
          </a:p>
        </p:txBody>
      </p:sp>
      <p:sp>
        <p:nvSpPr>
          <p:cNvPr id="6" name="Shape 67"/>
          <p:cNvSpPr txBox="1">
            <a:spLocks/>
          </p:cNvSpPr>
          <p:nvPr/>
        </p:nvSpPr>
        <p:spPr>
          <a:xfrm>
            <a:off x="457200" y="1342970"/>
            <a:ext cx="3795823" cy="263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marL="0" indent="0">
              <a:spcBef>
                <a:spcPts val="600"/>
              </a:spcBef>
              <a:buClr>
                <a:schemeClr val="dk1"/>
              </a:buClr>
              <a:buSzPts val="1100"/>
              <a:buFont typeface="Arial"/>
              <a:buNone/>
            </a:pPr>
            <a:r>
              <a:rPr lang="en-US" sz="1800" b="1" dirty="0" smtClean="0"/>
              <a:t>Activist</a:t>
            </a:r>
          </a:p>
          <a:p>
            <a:pPr marL="0" lvl="0" indent="0">
              <a:spcBef>
                <a:spcPts val="600"/>
              </a:spcBef>
              <a:buClr>
                <a:schemeClr val="dk1"/>
              </a:buClr>
              <a:buSzPts val="1100"/>
            </a:pPr>
            <a:r>
              <a:rPr lang="en-US" sz="1800" dirty="0" smtClean="0"/>
              <a:t>Johnson was an African American activist and leader in the gay liberation movement that began with the Stonewall  uprising in 1969. Later in life, Johnson continued to fight for LGBTQ issues as an AIDs activist.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550" y="485570"/>
            <a:ext cx="2837464" cy="4203159"/>
          </a:xfrm>
          <a:prstGeom prst="rect">
            <a:avLst/>
          </a:prstGeom>
        </p:spPr>
      </p:pic>
    </p:spTree>
    <p:extLst>
      <p:ext uri="{BB962C8B-B14F-4D97-AF65-F5344CB8AC3E}">
        <p14:creationId xmlns:p14="http://schemas.microsoft.com/office/powerpoint/2010/main" val="1570647765"/>
      </p:ext>
    </p:extLst>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542</Words>
  <Application>Microsoft Office PowerPoint</Application>
  <PresentationFormat>On-screen Show (16:9)</PresentationFormat>
  <Paragraphs>38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Lato Light</vt:lpstr>
      <vt:lpstr>Arial</vt:lpstr>
      <vt:lpstr>Lato Hairline</vt:lpstr>
      <vt:lpstr>Eglamour template</vt:lpstr>
      <vt:lpstr>LGBTQ+ Heroes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Heroes</dc:title>
  <dc:creator>Sarah Ducker</dc:creator>
  <cp:lastModifiedBy>Angel Maldonado</cp:lastModifiedBy>
  <cp:revision>24</cp:revision>
  <dcterms:modified xsi:type="dcterms:W3CDTF">2019-02-01T07:02:59Z</dcterms:modified>
</cp:coreProperties>
</file>